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gency FB" pitchFamily="34" charset="0"/>
      <p:regular r:id="rId15"/>
      <p:bold r:id="rId16"/>
    </p:embeddedFont>
    <p:embeddedFont>
      <p:font typeface="TT Mussels Bold" charset="0"/>
      <p:regular r:id="rId17"/>
    </p:embeddedFont>
    <p:embeddedFont>
      <p:font typeface="TT Mussels" charset="0"/>
      <p:regular r:id="rId18"/>
    </p:embeddedFont>
    <p:embeddedFont>
      <p:font typeface="Book Antiqua" pitchFamily="18" charset="0"/>
      <p:regular r:id="rId19"/>
      <p:bold r:id="rId20"/>
      <p:italic r:id="rId21"/>
      <p:boldItalic r:id="rId22"/>
    </p:embeddedFont>
    <p:embeddedFont>
      <p:font typeface="Algerian" pitchFamily="82" charset="0"/>
      <p:regular r:id="rId23"/>
    </p:embeddedFont>
    <p:embeddedFont>
      <p:font typeface="Imprint MT Shadow" pitchFamily="82" charset="0"/>
      <p:regular r:id="rId24"/>
    </p:embeddedFont>
    <p:embeddedFont>
      <p:font typeface="STZhongsong" pitchFamily="2" charset="-122"/>
      <p:regular r:id="rId25"/>
    </p:embeddedFont>
    <p:embeddedFont>
      <p:font typeface="Tw Cen MT" pitchFamily="34" charset="0"/>
      <p:regular r:id="rId26"/>
      <p:bold r:id="rId27"/>
      <p:italic r:id="rId28"/>
      <p:boldItalic r:id="rId29"/>
    </p:embeddedFont>
    <p:embeddedFont>
      <p:font typeface="STLiti" pitchFamily="2" charset="-122"/>
      <p:regular r:id="rId30"/>
    </p:embeddedFont>
    <p:embeddedFont>
      <p:font typeface="AC Compacta" charset="0"/>
      <p:regular r:id="rId31"/>
    </p:embeddedFont>
    <p:embeddedFont>
      <p:font typeface="Copperplate Gothic Light" pitchFamily="34" charset="0"/>
      <p:regular r:id="rId32"/>
    </p:embeddedFont>
    <p:embeddedFont>
      <p:font typeface="Calibri" pitchFamily="34" charset="0"/>
      <p:regular r:id="rId33"/>
      <p:bold r:id="rId34"/>
      <p:italic r:id="rId35"/>
      <p:boldItalic r:id="rId36"/>
    </p:embeddedFont>
    <p:embeddedFont>
      <p:font typeface="Copperplate Gothic Bold" pitchFamily="34" charset="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9" d="100"/>
          <a:sy n="59" d="100"/>
        </p:scale>
        <p:origin x="-418" y="1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s>
</file>

<file path=ppt/media/image1.jpeg>
</file>

<file path=ppt/media/image2.jpeg>
</file>

<file path=ppt/media/image3.pn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7999" cy="10287000"/>
          </a:xfrm>
          <a:custGeom>
            <a:avLst/>
            <a:gdLst/>
            <a:ahLst/>
            <a:cxnLst/>
            <a:rect l="l" t="t" r="r" b="b"/>
            <a:pathLst>
              <a:path w="16571253" h="9660754">
                <a:moveTo>
                  <a:pt x="0" y="0"/>
                </a:moveTo>
                <a:lnTo>
                  <a:pt x="16571253" y="0"/>
                </a:lnTo>
                <a:lnTo>
                  <a:pt x="16571253" y="9660754"/>
                </a:lnTo>
                <a:lnTo>
                  <a:pt x="0" y="9660754"/>
                </a:lnTo>
                <a:lnTo>
                  <a:pt x="0" y="0"/>
                </a:lnTo>
                <a:close/>
              </a:path>
            </a:pathLst>
          </a:custGeom>
          <a:blipFill>
            <a:blip r:embed="rId2"/>
            <a:stretch>
              <a:fillRect t="-25861" b="-45670"/>
            </a:stretch>
          </a:blipFill>
        </p:spPr>
      </p:sp>
      <p:sp>
        <p:nvSpPr>
          <p:cNvPr id="3" name="TextBox 3"/>
          <p:cNvSpPr txBox="1"/>
          <p:nvPr/>
        </p:nvSpPr>
        <p:spPr>
          <a:xfrm>
            <a:off x="10217421" y="3009900"/>
            <a:ext cx="6496106" cy="1604222"/>
          </a:xfrm>
          <a:prstGeom prst="rect">
            <a:avLst/>
          </a:prstGeom>
        </p:spPr>
        <p:txBody>
          <a:bodyPr lIns="0" tIns="0" rIns="0" bIns="0" rtlCol="0" anchor="t">
            <a:spAutoFit/>
          </a:bodyPr>
          <a:lstStyle/>
          <a:p>
            <a:pPr marL="0" lvl="0" indent="0" algn="ctr">
              <a:lnSpc>
                <a:spcPts val="13802"/>
              </a:lnSpc>
            </a:pPr>
            <a:r>
              <a:rPr lang="en-US" sz="8000" spc="-315" dirty="0">
                <a:solidFill>
                  <a:srgbClr val="D40C0C"/>
                </a:solidFill>
                <a:latin typeface="Copperplate Gothic Bold" pitchFamily="34" charset="0"/>
                <a:ea typeface="AC Compacta"/>
                <a:cs typeface="AC Compacta"/>
                <a:sym typeface="AC Compacta"/>
              </a:rPr>
              <a:t>A CHANCE</a:t>
            </a:r>
          </a:p>
        </p:txBody>
      </p:sp>
      <p:sp>
        <p:nvSpPr>
          <p:cNvPr id="4" name="TextBox 4"/>
          <p:cNvSpPr txBox="1"/>
          <p:nvPr/>
        </p:nvSpPr>
        <p:spPr>
          <a:xfrm>
            <a:off x="10047902" y="4366966"/>
            <a:ext cx="6496106" cy="1690784"/>
          </a:xfrm>
          <a:prstGeom prst="rect">
            <a:avLst/>
          </a:prstGeom>
        </p:spPr>
        <p:txBody>
          <a:bodyPr lIns="0" tIns="0" rIns="0" bIns="0" rtlCol="0" anchor="t">
            <a:spAutoFit/>
          </a:bodyPr>
          <a:lstStyle/>
          <a:p>
            <a:pPr marL="0" lvl="0" indent="0" algn="ctr">
              <a:lnSpc>
                <a:spcPts val="14666"/>
              </a:lnSpc>
            </a:pPr>
            <a:r>
              <a:rPr lang="en-US" sz="8000" spc="-334" dirty="0">
                <a:solidFill>
                  <a:srgbClr val="D40C0C"/>
                </a:solidFill>
                <a:latin typeface="Copperplate Gothic Bold" pitchFamily="34" charset="0"/>
                <a:ea typeface="AC Compacta"/>
                <a:cs typeface="AC Compacta"/>
                <a:sym typeface="AC Compacta"/>
              </a:rPr>
              <a:t>OF LIFE</a:t>
            </a:r>
          </a:p>
        </p:txBody>
      </p:sp>
      <p:sp>
        <p:nvSpPr>
          <p:cNvPr id="5" name="TextBox 5"/>
          <p:cNvSpPr txBox="1"/>
          <p:nvPr/>
        </p:nvSpPr>
        <p:spPr>
          <a:xfrm>
            <a:off x="10047902" y="1284363"/>
            <a:ext cx="7414292" cy="346249"/>
          </a:xfrm>
          <a:prstGeom prst="rect">
            <a:avLst/>
          </a:prstGeom>
        </p:spPr>
        <p:txBody>
          <a:bodyPr lIns="0" tIns="0" rIns="0" bIns="0" rtlCol="0" anchor="t">
            <a:spAutoFit/>
          </a:bodyPr>
          <a:lstStyle/>
          <a:p>
            <a:pPr marL="0" lvl="0" indent="0" algn="ctr">
              <a:lnSpc>
                <a:spcPts val="2700"/>
              </a:lnSpc>
              <a:spcBef>
                <a:spcPct val="0"/>
              </a:spcBef>
            </a:pPr>
            <a:r>
              <a:rPr lang="en-US" sz="2700" spc="27" dirty="0">
                <a:solidFill>
                  <a:srgbClr val="FFFFFF">
                    <a:alpha val="81961"/>
                  </a:srgbClr>
                </a:solidFill>
                <a:latin typeface="STZhongsong" pitchFamily="2" charset="-122"/>
                <a:ea typeface="STZhongsong" pitchFamily="2" charset="-122"/>
                <a:cs typeface="TT Mussels"/>
                <a:sym typeface="TT Mussels"/>
              </a:rPr>
              <a:t>A RATHNA KAMAL WRITINGS PRESENTS</a:t>
            </a:r>
            <a:r>
              <a:rPr lang="en-US" sz="2700" spc="27" dirty="0">
                <a:solidFill>
                  <a:srgbClr val="FFFFFF">
                    <a:alpha val="81961"/>
                  </a:srgbClr>
                </a:solidFill>
                <a:latin typeface="TT Mussels"/>
                <a:ea typeface="TT Mussels"/>
                <a:cs typeface="TT Mussels"/>
                <a:sym typeface="TT Mussels"/>
              </a:rPr>
              <a:t>,</a:t>
            </a:r>
          </a:p>
        </p:txBody>
      </p:sp>
      <p:sp>
        <p:nvSpPr>
          <p:cNvPr id="6" name="TextBox 6"/>
          <p:cNvSpPr txBox="1"/>
          <p:nvPr/>
        </p:nvSpPr>
        <p:spPr>
          <a:xfrm>
            <a:off x="10377656" y="6915745"/>
            <a:ext cx="6175637" cy="1231106"/>
          </a:xfrm>
          <a:prstGeom prst="rect">
            <a:avLst/>
          </a:prstGeom>
        </p:spPr>
        <p:txBody>
          <a:bodyPr lIns="0" tIns="0" rIns="0" bIns="0" rtlCol="0" anchor="t">
            <a:spAutoFit/>
          </a:bodyPr>
          <a:lstStyle/>
          <a:p>
            <a:pPr marL="0" lvl="0" indent="0" algn="ctr">
              <a:lnSpc>
                <a:spcPts val="3240"/>
              </a:lnSpc>
            </a:pPr>
            <a:r>
              <a:rPr lang="en-US" sz="2700" spc="27" dirty="0">
                <a:solidFill>
                  <a:srgbClr val="FFFFFF">
                    <a:alpha val="81961"/>
                  </a:srgbClr>
                </a:solidFill>
                <a:latin typeface="Imprint MT Shadow" pitchFamily="82" charset="0"/>
                <a:ea typeface="TT Mussels"/>
                <a:cs typeface="TT Mussels"/>
                <a:sym typeface="TT Mussels"/>
              </a:rPr>
              <a:t>A FICTIONAL STORY INSPIRED FROM THE WORLD OF </a:t>
            </a:r>
            <a:endParaRPr lang="en-US" sz="2700" spc="27" dirty="0" smtClean="0">
              <a:solidFill>
                <a:srgbClr val="FFFFFF">
                  <a:alpha val="81961"/>
                </a:srgbClr>
              </a:solidFill>
              <a:latin typeface="Imprint MT Shadow" pitchFamily="82" charset="0"/>
              <a:ea typeface="TT Mussels"/>
              <a:cs typeface="TT Mussels"/>
              <a:sym typeface="TT Mussels"/>
            </a:endParaRPr>
          </a:p>
          <a:p>
            <a:pPr marL="0" lvl="0" indent="0" algn="ctr">
              <a:lnSpc>
                <a:spcPts val="3240"/>
              </a:lnSpc>
            </a:pPr>
            <a:r>
              <a:rPr lang="en-US" sz="2700" b="1" spc="27" dirty="0" smtClean="0">
                <a:solidFill>
                  <a:srgbClr val="FF0000">
                    <a:alpha val="81961"/>
                  </a:srgbClr>
                </a:solidFill>
                <a:latin typeface="Imprint MT Shadow" pitchFamily="82" charset="0"/>
                <a:ea typeface="TT Mussels"/>
                <a:cs typeface="TT Mussels"/>
                <a:sym typeface="TT Mussels"/>
              </a:rPr>
              <a:t>“</a:t>
            </a:r>
            <a:r>
              <a:rPr lang="en-US" sz="2700" b="1" spc="27" dirty="0">
                <a:solidFill>
                  <a:srgbClr val="FF0000">
                    <a:alpha val="81961"/>
                  </a:srgbClr>
                </a:solidFill>
                <a:latin typeface="Imprint MT Shadow" pitchFamily="82" charset="0"/>
                <a:ea typeface="TT Mussels"/>
                <a:cs typeface="TT Mussels"/>
                <a:sym typeface="TT Mussels"/>
              </a:rPr>
              <a:t>THE WITCHER”.</a:t>
            </a:r>
          </a:p>
        </p:txBody>
      </p:sp>
    </p:spTree>
  </p:cSld>
  <p:clrMapOvr>
    <a:masterClrMapping/>
  </p:clrMapOvr>
  <mc:AlternateContent xmlns:mc="http://schemas.openxmlformats.org/markup-compatibility/2006" xmlns:p14="http://schemas.microsoft.com/office/powerpoint/2010/main">
    <mc:Choice Requires="p14">
      <p:transition spd="slow" p14:dur="45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circle(in)">
                                      <p:cBhvr>
                                        <p:cTn id="7" dur="2000"/>
                                        <p:tgtEl>
                                          <p:spTgt spid="5">
                                            <p:txEl>
                                              <p:pRg st="0" end="0"/>
                                            </p:txEl>
                                          </p:spTgt>
                                        </p:tgtEl>
                                      </p:cBhvr>
                                    </p:animEffect>
                                  </p:childTnLst>
                                </p:cTn>
                              </p:par>
                              <p:par>
                                <p:cTn id="8" presetID="22" presetClass="entr" presetSubtype="1" fill="hold" nodeType="withEffect">
                                  <p:stCondLst>
                                    <p:cond delay="225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up)">
                                      <p:cBhvr>
                                        <p:cTn id="10" dur="2500"/>
                                        <p:tgtEl>
                                          <p:spTgt spid="3">
                                            <p:txEl>
                                              <p:pRg st="0" end="0"/>
                                            </p:txEl>
                                          </p:spTgt>
                                        </p:tgtEl>
                                      </p:cBhvr>
                                    </p:animEffect>
                                  </p:childTnLst>
                                </p:cTn>
                              </p:par>
                              <p:par>
                                <p:cTn id="11" presetID="42" presetClass="entr" presetSubtype="0" fill="hold" nodeType="withEffect">
                                  <p:stCondLst>
                                    <p:cond delay="200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2000"/>
                                        <p:tgtEl>
                                          <p:spTgt spid="4">
                                            <p:txEl>
                                              <p:pRg st="0" end="0"/>
                                            </p:txEl>
                                          </p:spTgt>
                                        </p:tgtEl>
                                      </p:cBhvr>
                                    </p:animEffect>
                                    <p:anim calcmode="lin" valueType="num">
                                      <p:cBhvr>
                                        <p:cTn id="14" dur="2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5" dur="2000" fill="hold"/>
                                        <p:tgtEl>
                                          <p:spTgt spid="4">
                                            <p:txEl>
                                              <p:pRg st="0" end="0"/>
                                            </p:txEl>
                                          </p:spTgt>
                                        </p:tgtEl>
                                        <p:attrNameLst>
                                          <p:attrName>ppt_y</p:attrName>
                                        </p:attrNameLst>
                                      </p:cBhvr>
                                      <p:tavLst>
                                        <p:tav tm="0">
                                          <p:val>
                                            <p:strVal val="#ppt_y+.1"/>
                                          </p:val>
                                        </p:tav>
                                        <p:tav tm="100000">
                                          <p:val>
                                            <p:strVal val="#ppt_y"/>
                                          </p:val>
                                        </p:tav>
                                      </p:tavLst>
                                    </p:anim>
                                  </p:childTnLst>
                                </p:cTn>
                              </p:par>
                              <p:par>
                                <p:cTn id="16" presetID="21" presetClass="entr" presetSubtype="1" fill="hold" nodeType="withEffect">
                                  <p:stCondLst>
                                    <p:cond delay="4500"/>
                                  </p:stCondLst>
                                  <p:childTnLst>
                                    <p:set>
                                      <p:cBhvr>
                                        <p:cTn id="17" dur="1" fill="hold">
                                          <p:stCondLst>
                                            <p:cond delay="0"/>
                                          </p:stCondLst>
                                        </p:cTn>
                                        <p:tgtEl>
                                          <p:spTgt spid="6">
                                            <p:txEl>
                                              <p:pRg st="0" end="0"/>
                                            </p:txEl>
                                          </p:spTgt>
                                        </p:tgtEl>
                                        <p:attrNameLst>
                                          <p:attrName>style.visibility</p:attrName>
                                        </p:attrNameLst>
                                      </p:cBhvr>
                                      <p:to>
                                        <p:strVal val="visible"/>
                                      </p:to>
                                    </p:set>
                                    <p:animEffect transition="in" filter="wheel(1)">
                                      <p:cBhvr>
                                        <p:cTn id="18" dur="2500"/>
                                        <p:tgtEl>
                                          <p:spTgt spid="6">
                                            <p:txEl>
                                              <p:pRg st="0" end="0"/>
                                            </p:txEl>
                                          </p:spTgt>
                                        </p:tgtEl>
                                      </p:cBhvr>
                                    </p:animEffect>
                                  </p:childTnLst>
                                </p:cTn>
                              </p:par>
                              <p:par>
                                <p:cTn id="19" presetID="21" presetClass="entr" presetSubtype="1" fill="hold" nodeType="withEffect">
                                  <p:stCondLst>
                                    <p:cond delay="4500"/>
                                  </p:stCondLst>
                                  <p:childTnLst>
                                    <p:set>
                                      <p:cBhvr>
                                        <p:cTn id="20" dur="1" fill="hold">
                                          <p:stCondLst>
                                            <p:cond delay="0"/>
                                          </p:stCondLst>
                                        </p:cTn>
                                        <p:tgtEl>
                                          <p:spTgt spid="6">
                                            <p:txEl>
                                              <p:pRg st="1" end="1"/>
                                            </p:txEl>
                                          </p:spTgt>
                                        </p:tgtEl>
                                        <p:attrNameLst>
                                          <p:attrName>style.visibility</p:attrName>
                                        </p:attrNameLst>
                                      </p:cBhvr>
                                      <p:to>
                                        <p:strVal val="visible"/>
                                      </p:to>
                                    </p:set>
                                    <p:animEffect transition="in" filter="wheel(1)">
                                      <p:cBhvr>
                                        <p:cTn id="21" dur="2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8D8D8"/>
        </a:solidFill>
        <a:effectLst/>
      </p:bgPr>
    </p:bg>
    <p:spTree>
      <p:nvGrpSpPr>
        <p:cNvPr id="1" name=""/>
        <p:cNvGrpSpPr/>
        <p:nvPr/>
      </p:nvGrpSpPr>
      <p:grpSpPr>
        <a:xfrm>
          <a:off x="0" y="0"/>
          <a:ext cx="0" cy="0"/>
          <a:chOff x="0" y="0"/>
          <a:chExt cx="0" cy="0"/>
        </a:xfrm>
      </p:grpSpPr>
      <p:grpSp>
        <p:nvGrpSpPr>
          <p:cNvPr id="2" name="Group 2"/>
          <p:cNvGrpSpPr/>
          <p:nvPr/>
        </p:nvGrpSpPr>
        <p:grpSpPr>
          <a:xfrm>
            <a:off x="11817179" y="96808"/>
            <a:ext cx="6470821" cy="10093384"/>
            <a:chOff x="0" y="0"/>
            <a:chExt cx="8627761" cy="13457845"/>
          </a:xfrm>
        </p:grpSpPr>
        <p:pic>
          <p:nvPicPr>
            <p:cNvPr id="3" name="Picture 3"/>
            <p:cNvPicPr>
              <a:picLocks noChangeAspect="1"/>
            </p:cNvPicPr>
            <p:nvPr/>
          </p:nvPicPr>
          <p:blipFill>
            <a:blip r:embed="rId2"/>
            <a:srcRect l="17945" r="17945"/>
            <a:stretch>
              <a:fillRect/>
            </a:stretch>
          </p:blipFill>
          <p:spPr>
            <a:xfrm>
              <a:off x="0" y="0"/>
              <a:ext cx="8627761" cy="13457845"/>
            </a:xfrm>
            <a:prstGeom prst="rect">
              <a:avLst/>
            </a:prstGeom>
          </p:spPr>
        </p:pic>
      </p:grpSp>
      <p:sp>
        <p:nvSpPr>
          <p:cNvPr id="4" name="TextBox 4"/>
          <p:cNvSpPr txBox="1"/>
          <p:nvPr/>
        </p:nvSpPr>
        <p:spPr>
          <a:xfrm>
            <a:off x="324726" y="710891"/>
            <a:ext cx="9898581" cy="8568243"/>
          </a:xfrm>
          <a:prstGeom prst="rect">
            <a:avLst/>
          </a:prstGeom>
        </p:spPr>
        <p:txBody>
          <a:bodyPr lIns="0" tIns="0" rIns="0" bIns="0" rtlCol="0" anchor="t">
            <a:spAutoFit/>
          </a:bodyPr>
          <a:lstStyle/>
          <a:p>
            <a:pPr algn="l">
              <a:lnSpc>
                <a:spcPts val="3239"/>
              </a:lnSpc>
            </a:pPr>
            <a:r>
              <a:rPr lang="en-US" spc="26" dirty="0">
                <a:solidFill>
                  <a:srgbClr val="191919">
                    <a:alpha val="81961"/>
                  </a:srgbClr>
                </a:solidFill>
                <a:latin typeface="Copperplate Gothic Light" pitchFamily="34" charset="0"/>
                <a:ea typeface="TT Mussels"/>
                <a:cs typeface="TT Mussels"/>
                <a:sym typeface="TT Mussels"/>
              </a:rPr>
              <a:t>I got hit too and fell down as there was that giant Monstrosity  coming towards me. I tried to hit it with the sword I had; It was a Success, In making It more angrier at me.</a:t>
            </a:r>
          </a:p>
          <a:p>
            <a:pPr algn="l">
              <a:lnSpc>
                <a:spcPts val="3239"/>
              </a:lnSpc>
            </a:pPr>
            <a:endParaRPr lang="en-US" spc="26" dirty="0">
              <a:solidFill>
                <a:srgbClr val="191919">
                  <a:alpha val="81961"/>
                </a:srgbClr>
              </a:solidFill>
              <a:latin typeface="Copperplate Gothic Light" pitchFamily="34" charset="0"/>
              <a:ea typeface="TT Mussels"/>
              <a:cs typeface="TT Mussels"/>
              <a:sym typeface="TT Mussels"/>
            </a:endParaRPr>
          </a:p>
          <a:p>
            <a:pPr algn="l">
              <a:lnSpc>
                <a:spcPts val="3239"/>
              </a:lnSpc>
            </a:pPr>
            <a:r>
              <a:rPr lang="en-US" spc="26" dirty="0">
                <a:solidFill>
                  <a:srgbClr val="191919">
                    <a:alpha val="81961"/>
                  </a:srgbClr>
                </a:solidFill>
                <a:latin typeface="Copperplate Gothic Light" pitchFamily="34" charset="0"/>
                <a:ea typeface="TT Mussels"/>
                <a:cs typeface="TT Mussels"/>
                <a:sym typeface="TT Mussels"/>
              </a:rPr>
              <a:t>I ran and hid my self behind a tree praying to every god I know for my life, Out of now where that </a:t>
            </a:r>
            <a:r>
              <a:rPr lang="en-US" spc="26" dirty="0" smtClean="0">
                <a:solidFill>
                  <a:srgbClr val="191919">
                    <a:alpha val="81961"/>
                  </a:srgbClr>
                </a:solidFill>
                <a:latin typeface="Copperplate Gothic Light" pitchFamily="34" charset="0"/>
                <a:ea typeface="TT Mussels"/>
                <a:cs typeface="TT Mussels"/>
                <a:sym typeface="TT Mussels"/>
              </a:rPr>
              <a:t>‘thing’ </a:t>
            </a:r>
            <a:r>
              <a:rPr lang="en-US" spc="26" dirty="0">
                <a:solidFill>
                  <a:srgbClr val="191919">
                    <a:alpha val="81961"/>
                  </a:srgbClr>
                </a:solidFill>
                <a:latin typeface="Copperplate Gothic Light" pitchFamily="34" charset="0"/>
                <a:ea typeface="TT Mussels"/>
                <a:cs typeface="TT Mussels"/>
                <a:sym typeface="TT Mussels"/>
              </a:rPr>
              <a:t>appeared in front of </a:t>
            </a:r>
            <a:r>
              <a:rPr lang="en-US" spc="26" dirty="0" smtClean="0">
                <a:solidFill>
                  <a:srgbClr val="191919">
                    <a:alpha val="81961"/>
                  </a:srgbClr>
                </a:solidFill>
                <a:latin typeface="Copperplate Gothic Light" pitchFamily="34" charset="0"/>
                <a:ea typeface="TT Mussels"/>
                <a:cs typeface="TT Mussels"/>
                <a:sym typeface="TT Mussels"/>
              </a:rPr>
              <a:t>me  </a:t>
            </a:r>
            <a:r>
              <a:rPr lang="en-US" spc="26" dirty="0">
                <a:solidFill>
                  <a:srgbClr val="191919">
                    <a:alpha val="81961"/>
                  </a:srgbClr>
                </a:solidFill>
                <a:latin typeface="Copperplate Gothic Light" pitchFamily="34" charset="0"/>
                <a:ea typeface="TT Mussels"/>
                <a:cs typeface="TT Mussels"/>
                <a:sym typeface="TT Mussels"/>
              </a:rPr>
              <a:t>and I curled my self as it was about to </a:t>
            </a:r>
            <a:r>
              <a:rPr lang="en-US" spc="26" dirty="0" smtClean="0">
                <a:solidFill>
                  <a:srgbClr val="191919">
                    <a:alpha val="81961"/>
                  </a:srgbClr>
                </a:solidFill>
                <a:latin typeface="Copperplate Gothic Light" pitchFamily="34" charset="0"/>
                <a:ea typeface="TT Mussels"/>
                <a:cs typeface="TT Mussels"/>
                <a:sym typeface="TT Mussels"/>
              </a:rPr>
              <a:t>Strike </a:t>
            </a:r>
            <a:r>
              <a:rPr lang="en-US" spc="26" dirty="0">
                <a:solidFill>
                  <a:srgbClr val="191919">
                    <a:alpha val="81961"/>
                  </a:srgbClr>
                </a:solidFill>
                <a:latin typeface="Copperplate Gothic Light" pitchFamily="34" charset="0"/>
                <a:ea typeface="TT Mussels"/>
                <a:cs typeface="TT Mussels"/>
                <a:sym typeface="TT Mussels"/>
              </a:rPr>
              <a:t>me</a:t>
            </a:r>
            <a:r>
              <a:rPr lang="en-US" spc="26" dirty="0" smtClean="0">
                <a:solidFill>
                  <a:srgbClr val="191919">
                    <a:alpha val="81961"/>
                  </a:srgbClr>
                </a:solidFill>
                <a:latin typeface="Copperplate Gothic Light" pitchFamily="34" charset="0"/>
                <a:ea typeface="TT Mussels"/>
                <a:cs typeface="TT Mussels"/>
                <a:sym typeface="TT Mussels"/>
              </a:rPr>
              <a:t>; But  </a:t>
            </a:r>
            <a:r>
              <a:rPr lang="en-US" spc="26" dirty="0">
                <a:solidFill>
                  <a:srgbClr val="191919">
                    <a:alpha val="81961"/>
                  </a:srgbClr>
                </a:solidFill>
                <a:latin typeface="Copperplate Gothic Light" pitchFamily="34" charset="0"/>
                <a:ea typeface="TT Mussels"/>
                <a:cs typeface="TT Mussels"/>
                <a:sym typeface="TT Mussels"/>
              </a:rPr>
              <a:t>A ‘Lightning’ Strike took it’s head clean off.</a:t>
            </a:r>
          </a:p>
          <a:p>
            <a:pPr algn="l">
              <a:lnSpc>
                <a:spcPts val="3239"/>
              </a:lnSpc>
            </a:pPr>
            <a:r>
              <a:rPr lang="en-US" spc="26" dirty="0">
                <a:solidFill>
                  <a:srgbClr val="191919">
                    <a:alpha val="81961"/>
                  </a:srgbClr>
                </a:solidFill>
                <a:latin typeface="Copperplate Gothic Light" pitchFamily="34" charset="0"/>
                <a:ea typeface="TT Mussels"/>
                <a:cs typeface="TT Mussels"/>
                <a:sym typeface="TT Mussels"/>
              </a:rPr>
              <a:t>As I opened my eyes I saw; That person’s eyes glowing in the dark like feline creature and an amulet hanging from his neck.</a:t>
            </a:r>
          </a:p>
          <a:p>
            <a:pPr algn="l">
              <a:lnSpc>
                <a:spcPts val="3239"/>
              </a:lnSpc>
            </a:pPr>
            <a:endParaRPr lang="en-US" spc="26" dirty="0">
              <a:solidFill>
                <a:srgbClr val="191919">
                  <a:alpha val="81961"/>
                </a:srgbClr>
              </a:solidFill>
              <a:latin typeface="Copperplate Gothic Light" pitchFamily="34" charset="0"/>
              <a:ea typeface="TT Mussels"/>
              <a:cs typeface="TT Mussels"/>
              <a:sym typeface="TT Mussels"/>
            </a:endParaRPr>
          </a:p>
          <a:p>
            <a:pPr algn="l">
              <a:lnSpc>
                <a:spcPts val="3239"/>
              </a:lnSpc>
            </a:pPr>
            <a:r>
              <a:rPr lang="en-US" spc="26" dirty="0">
                <a:solidFill>
                  <a:srgbClr val="191919">
                    <a:alpha val="81961"/>
                  </a:srgbClr>
                </a:solidFill>
                <a:latin typeface="Copperplate Gothic Light" pitchFamily="34" charset="0"/>
                <a:ea typeface="TT Mussels"/>
                <a:cs typeface="TT Mussels"/>
                <a:sym typeface="TT Mussels"/>
              </a:rPr>
              <a:t>I was in a shock ‘ I thought... I Thought you are dead, Your kind was killed long time ago?’ He replied as holding, supporting me “I am not who you think.” The person smiled and started to observe the corpse of that monster.</a:t>
            </a:r>
          </a:p>
          <a:p>
            <a:pPr algn="l">
              <a:lnSpc>
                <a:spcPts val="3239"/>
              </a:lnSpc>
            </a:pPr>
            <a:endParaRPr lang="en-US" spc="26" dirty="0">
              <a:solidFill>
                <a:srgbClr val="191919">
                  <a:alpha val="81961"/>
                </a:srgbClr>
              </a:solidFill>
              <a:latin typeface="Copperplate Gothic Light" pitchFamily="34" charset="0"/>
              <a:ea typeface="TT Mussels"/>
              <a:cs typeface="TT Mussels"/>
              <a:sym typeface="TT Mussels"/>
            </a:endParaRPr>
          </a:p>
          <a:p>
            <a:pPr algn="l">
              <a:lnSpc>
                <a:spcPts val="3239"/>
              </a:lnSpc>
            </a:pPr>
            <a:r>
              <a:rPr lang="en-US" spc="26" dirty="0">
                <a:solidFill>
                  <a:srgbClr val="191919">
                    <a:alpha val="81961"/>
                  </a:srgbClr>
                </a:solidFill>
                <a:latin typeface="Copperplate Gothic Light" pitchFamily="34" charset="0"/>
                <a:ea typeface="TT Mussels"/>
                <a:cs typeface="TT Mussels"/>
                <a:sym typeface="TT Mussels"/>
              </a:rPr>
              <a:t>‘Whatever the truth maybe, Whatever transpired </a:t>
            </a:r>
            <a:r>
              <a:rPr lang="en-US" spc="26" dirty="0" smtClean="0">
                <a:solidFill>
                  <a:srgbClr val="191919">
                    <a:alpha val="81961"/>
                  </a:srgbClr>
                </a:solidFill>
                <a:latin typeface="Copperplate Gothic Light" pitchFamily="34" charset="0"/>
                <a:ea typeface="TT Mussels"/>
                <a:cs typeface="TT Mussels"/>
                <a:sym typeface="TT Mussels"/>
              </a:rPr>
              <a:t>before;   One </a:t>
            </a:r>
            <a:r>
              <a:rPr lang="en-US" spc="26" dirty="0">
                <a:solidFill>
                  <a:srgbClr val="191919">
                    <a:alpha val="81961"/>
                  </a:srgbClr>
                </a:solidFill>
                <a:latin typeface="Copperplate Gothic Light" pitchFamily="34" charset="0"/>
                <a:ea typeface="TT Mussels"/>
                <a:cs typeface="TT Mussels"/>
                <a:sym typeface="TT Mussels"/>
              </a:rPr>
              <a:t>thing is for sure that the person who saved me is without a doubt is the “One”. The one of few words which are </a:t>
            </a:r>
            <a:r>
              <a:rPr lang="en-US" spc="26" dirty="0" smtClean="0">
                <a:solidFill>
                  <a:srgbClr val="191919">
                    <a:alpha val="81961"/>
                  </a:srgbClr>
                </a:solidFill>
                <a:latin typeface="Copperplate Gothic Light" pitchFamily="34" charset="0"/>
                <a:ea typeface="TT Mussels"/>
                <a:cs typeface="TT Mussels"/>
                <a:sym typeface="TT Mussels"/>
              </a:rPr>
              <a:t>forbidden to speak </a:t>
            </a:r>
            <a:r>
              <a:rPr lang="en-US" spc="26" dirty="0">
                <a:solidFill>
                  <a:srgbClr val="191919">
                    <a:alpha val="81961"/>
                  </a:srgbClr>
                </a:solidFill>
                <a:latin typeface="Copperplate Gothic Light" pitchFamily="34" charset="0"/>
                <a:ea typeface="TT Mussels"/>
                <a:cs typeface="TT Mussels"/>
                <a:sym typeface="TT Mussels"/>
              </a:rPr>
              <a:t>by the King’s rule; </a:t>
            </a:r>
            <a:r>
              <a:rPr lang="en-US" spc="26" dirty="0">
                <a:solidFill>
                  <a:srgbClr val="FF0000">
                    <a:alpha val="81961"/>
                  </a:srgbClr>
                </a:solidFill>
                <a:latin typeface="Copperplate Gothic Light" pitchFamily="34" charset="0"/>
                <a:ea typeface="TT Mussels"/>
                <a:cs typeface="TT Mussels"/>
                <a:sym typeface="TT Mussels"/>
              </a:rPr>
              <a:t>“The </a:t>
            </a:r>
            <a:r>
              <a:rPr lang="en-US" spc="26" dirty="0" err="1">
                <a:solidFill>
                  <a:srgbClr val="FF0000">
                    <a:alpha val="81961"/>
                  </a:srgbClr>
                </a:solidFill>
                <a:latin typeface="Copperplate Gothic Light" pitchFamily="34" charset="0"/>
                <a:ea typeface="TT Mussels"/>
                <a:cs typeface="TT Mussels"/>
                <a:sym typeface="TT Mussels"/>
              </a:rPr>
              <a:t>Witcher</a:t>
            </a:r>
            <a:r>
              <a:rPr lang="en-US" spc="26" dirty="0">
                <a:solidFill>
                  <a:srgbClr val="FF0000">
                    <a:alpha val="81961"/>
                  </a:srgbClr>
                </a:solidFill>
                <a:latin typeface="Copperplate Gothic Light" pitchFamily="34" charset="0"/>
                <a:ea typeface="TT Mussels"/>
                <a:cs typeface="TT Mussels"/>
                <a:sym typeface="TT Mussels"/>
              </a:rPr>
              <a:t>”</a:t>
            </a:r>
            <a:r>
              <a:rPr lang="en-US" spc="26" dirty="0">
                <a:solidFill>
                  <a:srgbClr val="191919">
                    <a:alpha val="81961"/>
                  </a:srgbClr>
                </a:solidFill>
                <a:latin typeface="Copperplate Gothic Light" pitchFamily="34" charset="0"/>
                <a:ea typeface="TT Mussels"/>
                <a:cs typeface="TT Mussels"/>
                <a:sym typeface="TT Mussels"/>
              </a:rPr>
              <a:t>, and my journey just begun as what was ahead of us is something beyond Your Imagination Itself.</a:t>
            </a:r>
          </a:p>
          <a:p>
            <a:pPr algn="l">
              <a:lnSpc>
                <a:spcPts val="3239"/>
              </a:lnSpc>
            </a:pPr>
            <a:endParaRPr lang="en-US" spc="26" dirty="0">
              <a:solidFill>
                <a:srgbClr val="191919">
                  <a:alpha val="81961"/>
                </a:srgbClr>
              </a:solidFill>
              <a:latin typeface="Copperplate Gothic Light" pitchFamily="34" charset="0"/>
              <a:ea typeface="TT Mussels"/>
              <a:cs typeface="TT Mussels"/>
              <a:sym typeface="TT Mussels"/>
            </a:endParaRPr>
          </a:p>
          <a:p>
            <a:pPr marL="0" lvl="0" indent="0" algn="l">
              <a:lnSpc>
                <a:spcPts val="3239"/>
              </a:lnSpc>
              <a:spcBef>
                <a:spcPct val="0"/>
              </a:spcBef>
            </a:pPr>
            <a:r>
              <a:rPr lang="en-US" sz="3200" spc="26" dirty="0">
                <a:solidFill>
                  <a:srgbClr val="C00000">
                    <a:alpha val="81961"/>
                  </a:srgbClr>
                </a:solidFill>
                <a:latin typeface="Imprint MT Shadow" pitchFamily="82" charset="0"/>
                <a:ea typeface="TT Mussels"/>
                <a:cs typeface="TT Mussels"/>
                <a:sym typeface="TT Mussels"/>
              </a:rPr>
              <a:t>Journey Continues.....     </a:t>
            </a:r>
          </a:p>
        </p:txBody>
      </p:sp>
    </p:spTree>
  </p:cSld>
  <p:clrMapOvr>
    <a:masterClrMapping/>
  </p:clrMapOvr>
  <mc:AlternateContent xmlns:mc="http://schemas.openxmlformats.org/markup-compatibility/2006" xmlns:p14="http://schemas.microsoft.com/office/powerpoint/2010/main">
    <mc:Choice Requires="p14">
      <p:transition spd="slow" p14:dur="2250">
        <p:randomBar/>
      </p:transition>
    </mc:Choice>
    <mc:Fallback xmlns="">
      <p:transition spd="slow">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Horizontal)">
                                      <p:cBhvr>
                                        <p:cTn id="7" dur="2500"/>
                                        <p:tgtEl>
                                          <p:spTgt spid="4">
                                            <p:txEl>
                                              <p:pRg st="0" end="0"/>
                                            </p:txEl>
                                          </p:spTgt>
                                        </p:tgtEl>
                                      </p:cBhvr>
                                    </p:animEffect>
                                  </p:childTnLst>
                                </p:cTn>
                              </p:par>
                              <p:par>
                                <p:cTn id="8" presetID="42" presetClass="entr" presetSubtype="0" fill="hold" nodeType="withEffect">
                                  <p:stCondLst>
                                    <p:cond delay="300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2250"/>
                                        <p:tgtEl>
                                          <p:spTgt spid="4">
                                            <p:txEl>
                                              <p:pRg st="2" end="2"/>
                                            </p:txEl>
                                          </p:spTgt>
                                        </p:tgtEl>
                                      </p:cBhvr>
                                    </p:animEffect>
                                    <p:anim calcmode="lin" valueType="num">
                                      <p:cBhvr>
                                        <p:cTn id="11" dur="225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2" dur="2250" fill="hold"/>
                                        <p:tgtEl>
                                          <p:spTgt spid="4">
                                            <p:txEl>
                                              <p:pRg st="2" end="2"/>
                                            </p:txEl>
                                          </p:spTgt>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300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fade">
                                      <p:cBhvr>
                                        <p:cTn id="15" dur="2250"/>
                                        <p:tgtEl>
                                          <p:spTgt spid="4">
                                            <p:txEl>
                                              <p:pRg st="3" end="3"/>
                                            </p:txEl>
                                          </p:spTgt>
                                        </p:tgtEl>
                                      </p:cBhvr>
                                    </p:animEffect>
                                    <p:anim calcmode="lin" valueType="num">
                                      <p:cBhvr>
                                        <p:cTn id="16" dur="225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17" dur="2250" fill="hold"/>
                                        <p:tgtEl>
                                          <p:spTgt spid="4">
                                            <p:txEl>
                                              <p:pRg st="3" end="3"/>
                                            </p:txEl>
                                          </p:spTgt>
                                        </p:tgtEl>
                                        <p:attrNameLst>
                                          <p:attrName>ppt_y</p:attrName>
                                        </p:attrNameLst>
                                      </p:cBhvr>
                                      <p:tavLst>
                                        <p:tav tm="0">
                                          <p:val>
                                            <p:strVal val="#ppt_y+.1"/>
                                          </p:val>
                                        </p:tav>
                                        <p:tav tm="100000">
                                          <p:val>
                                            <p:strVal val="#ppt_y"/>
                                          </p:val>
                                        </p:tav>
                                      </p:tavLst>
                                    </p:anim>
                                  </p:childTnLst>
                                </p:cTn>
                              </p:par>
                              <p:par>
                                <p:cTn id="18" presetID="22" presetClass="entr" presetSubtype="1" fill="hold" nodeType="withEffect">
                                  <p:stCondLst>
                                    <p:cond delay="3750"/>
                                  </p:stCondLst>
                                  <p:childTnLst>
                                    <p:set>
                                      <p:cBhvr>
                                        <p:cTn id="19" dur="1" fill="hold">
                                          <p:stCondLst>
                                            <p:cond delay="0"/>
                                          </p:stCondLst>
                                        </p:cTn>
                                        <p:tgtEl>
                                          <p:spTgt spid="2"/>
                                        </p:tgtEl>
                                        <p:attrNameLst>
                                          <p:attrName>style.visibility</p:attrName>
                                        </p:attrNameLst>
                                      </p:cBhvr>
                                      <p:to>
                                        <p:strVal val="visible"/>
                                      </p:to>
                                    </p:set>
                                    <p:animEffect transition="in" filter="wipe(up)">
                                      <p:cBhvr>
                                        <p:cTn id="20" dur="6000"/>
                                        <p:tgtEl>
                                          <p:spTgt spid="2"/>
                                        </p:tgtEl>
                                      </p:cBhvr>
                                    </p:animEffect>
                                  </p:childTnLst>
                                </p:cTn>
                              </p:par>
                              <p:par>
                                <p:cTn id="21" presetID="10" presetClass="entr" presetSubtype="0" fill="hold" nodeType="withEffect">
                                  <p:stCondLst>
                                    <p:cond delay="6000"/>
                                  </p:stCondLst>
                                  <p:childTnLst>
                                    <p:set>
                                      <p:cBhvr>
                                        <p:cTn id="22" dur="1" fill="hold">
                                          <p:stCondLst>
                                            <p:cond delay="0"/>
                                          </p:stCondLst>
                                        </p:cTn>
                                        <p:tgtEl>
                                          <p:spTgt spid="4">
                                            <p:txEl>
                                              <p:pRg st="5" end="5"/>
                                            </p:txEl>
                                          </p:spTgt>
                                        </p:tgtEl>
                                        <p:attrNameLst>
                                          <p:attrName>style.visibility</p:attrName>
                                        </p:attrNameLst>
                                      </p:cBhvr>
                                      <p:to>
                                        <p:strVal val="visible"/>
                                      </p:to>
                                    </p:set>
                                    <p:animEffect transition="in" filter="fade">
                                      <p:cBhvr>
                                        <p:cTn id="23" dur="2500"/>
                                        <p:tgtEl>
                                          <p:spTgt spid="4">
                                            <p:txEl>
                                              <p:pRg st="5" end="5"/>
                                            </p:txEl>
                                          </p:spTgt>
                                        </p:tgtEl>
                                      </p:cBhvr>
                                    </p:animEffect>
                                  </p:childTnLst>
                                </p:cTn>
                              </p:par>
                              <p:par>
                                <p:cTn id="24" presetID="10" presetClass="entr" presetSubtype="0" fill="hold" nodeType="withEffect">
                                  <p:stCondLst>
                                    <p:cond delay="6000"/>
                                  </p:stCondLst>
                                  <p:childTnLst>
                                    <p:set>
                                      <p:cBhvr>
                                        <p:cTn id="25" dur="1" fill="hold">
                                          <p:stCondLst>
                                            <p:cond delay="0"/>
                                          </p:stCondLst>
                                        </p:cTn>
                                        <p:tgtEl>
                                          <p:spTgt spid="4">
                                            <p:txEl>
                                              <p:pRg st="7" end="7"/>
                                            </p:txEl>
                                          </p:spTgt>
                                        </p:tgtEl>
                                        <p:attrNameLst>
                                          <p:attrName>style.visibility</p:attrName>
                                        </p:attrNameLst>
                                      </p:cBhvr>
                                      <p:to>
                                        <p:strVal val="visible"/>
                                      </p:to>
                                    </p:set>
                                    <p:animEffect transition="in" filter="fade">
                                      <p:cBhvr>
                                        <p:cTn id="26" dur="2500"/>
                                        <p:tgtEl>
                                          <p:spTgt spid="4">
                                            <p:txEl>
                                              <p:pRg st="7" end="7"/>
                                            </p:txEl>
                                          </p:spTgt>
                                        </p:tgtEl>
                                      </p:cBhvr>
                                    </p:animEffect>
                                  </p:childTnLst>
                                </p:cTn>
                              </p:par>
                              <p:par>
                                <p:cTn id="27" presetID="6" presetClass="entr" presetSubtype="16" fill="hold" nodeType="withEffect">
                                  <p:stCondLst>
                                    <p:cond delay="8000"/>
                                  </p:stCondLst>
                                  <p:childTnLst>
                                    <p:set>
                                      <p:cBhvr>
                                        <p:cTn id="28" dur="1" fill="hold">
                                          <p:stCondLst>
                                            <p:cond delay="0"/>
                                          </p:stCondLst>
                                        </p:cTn>
                                        <p:tgtEl>
                                          <p:spTgt spid="4">
                                            <p:txEl>
                                              <p:pRg st="9" end="9"/>
                                            </p:txEl>
                                          </p:spTgt>
                                        </p:tgtEl>
                                        <p:attrNameLst>
                                          <p:attrName>style.visibility</p:attrName>
                                        </p:attrNameLst>
                                      </p:cBhvr>
                                      <p:to>
                                        <p:strVal val="visible"/>
                                      </p:to>
                                    </p:set>
                                    <p:animEffect transition="in" filter="circle(in)">
                                      <p:cBhvr>
                                        <p:cTn id="29" dur="20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4729" t="-38888" r="-2133" b="-51089"/>
            </a:stretch>
          </a:blipFill>
        </p:spPr>
      </p:sp>
      <p:sp>
        <p:nvSpPr>
          <p:cNvPr id="3" name="TextBox 3"/>
          <p:cNvSpPr txBox="1"/>
          <p:nvPr/>
        </p:nvSpPr>
        <p:spPr>
          <a:xfrm>
            <a:off x="5077447" y="1193492"/>
            <a:ext cx="7595994" cy="2168992"/>
          </a:xfrm>
          <a:prstGeom prst="rect">
            <a:avLst/>
          </a:prstGeom>
        </p:spPr>
        <p:txBody>
          <a:bodyPr lIns="0" tIns="0" rIns="0" bIns="0" rtlCol="0" anchor="t">
            <a:spAutoFit/>
          </a:bodyPr>
          <a:lstStyle/>
          <a:p>
            <a:pPr algn="l">
              <a:lnSpc>
                <a:spcPts val="3359"/>
              </a:lnSpc>
            </a:pPr>
            <a:r>
              <a:rPr lang="en-US" sz="4000" spc="27" dirty="0">
                <a:solidFill>
                  <a:srgbClr val="FFFFFF">
                    <a:alpha val="81961"/>
                  </a:srgbClr>
                </a:solidFill>
                <a:latin typeface="Agency FB" pitchFamily="34" charset="0"/>
                <a:ea typeface="TT Mussels"/>
                <a:cs typeface="TT Mussels"/>
                <a:sym typeface="TT Mussels"/>
              </a:rPr>
              <a:t>I hope the story meet your requirements, If or If not Thank you for taking time to read My short story; I have much more if you needed. Best Regards. </a:t>
            </a:r>
          </a:p>
          <a:p>
            <a:pPr marL="0" lvl="0" indent="0" algn="l">
              <a:lnSpc>
                <a:spcPts val="3359"/>
              </a:lnSpc>
              <a:spcBef>
                <a:spcPct val="0"/>
              </a:spcBef>
            </a:pPr>
            <a:endParaRPr lang="en-US" sz="2799" spc="27" dirty="0">
              <a:solidFill>
                <a:srgbClr val="FFFFFF">
                  <a:alpha val="81961"/>
                </a:srgbClr>
              </a:solidFill>
              <a:latin typeface="TT Mussels"/>
              <a:ea typeface="TT Mussels"/>
              <a:cs typeface="TT Mussels"/>
              <a:sym typeface="TT Mussels"/>
            </a:endParaRPr>
          </a:p>
        </p:txBody>
      </p:sp>
      <p:sp>
        <p:nvSpPr>
          <p:cNvPr id="4" name="TextBox 4"/>
          <p:cNvSpPr txBox="1"/>
          <p:nvPr/>
        </p:nvSpPr>
        <p:spPr>
          <a:xfrm>
            <a:off x="12673441" y="4189033"/>
            <a:ext cx="4278922" cy="476250"/>
          </a:xfrm>
          <a:prstGeom prst="rect">
            <a:avLst/>
          </a:prstGeom>
        </p:spPr>
        <p:txBody>
          <a:bodyPr lIns="0" tIns="0" rIns="0" bIns="0" rtlCol="0" anchor="t">
            <a:spAutoFit/>
          </a:bodyPr>
          <a:lstStyle/>
          <a:p>
            <a:pPr marL="0" lvl="0" indent="0" algn="l">
              <a:lnSpc>
                <a:spcPts val="3719"/>
              </a:lnSpc>
              <a:spcBef>
                <a:spcPct val="0"/>
              </a:spcBef>
            </a:pPr>
            <a:r>
              <a:rPr lang="en-US" sz="3099" b="1" spc="30" dirty="0">
                <a:solidFill>
                  <a:srgbClr val="D40C0C">
                    <a:alpha val="81961"/>
                  </a:srgbClr>
                </a:solidFill>
                <a:latin typeface="STZhongsong" pitchFamily="2" charset="-122"/>
                <a:ea typeface="STZhongsong" pitchFamily="2" charset="-122"/>
                <a:cs typeface="TT Mussels Bold"/>
                <a:sym typeface="TT Mussels Bold"/>
              </a:rPr>
              <a:t>-</a:t>
            </a:r>
            <a:r>
              <a:rPr lang="en-US" sz="3099" b="1" spc="30" dirty="0" err="1">
                <a:solidFill>
                  <a:srgbClr val="D40C0C">
                    <a:alpha val="81961"/>
                  </a:srgbClr>
                </a:solidFill>
                <a:latin typeface="STZhongsong" pitchFamily="2" charset="-122"/>
                <a:ea typeface="STZhongsong" pitchFamily="2" charset="-122"/>
                <a:cs typeface="TT Mussels Bold"/>
                <a:sym typeface="TT Mussels Bold"/>
              </a:rPr>
              <a:t>Rathna</a:t>
            </a:r>
            <a:r>
              <a:rPr lang="en-US" sz="3099" b="1" spc="30" dirty="0">
                <a:solidFill>
                  <a:srgbClr val="D40C0C">
                    <a:alpha val="81961"/>
                  </a:srgbClr>
                </a:solidFill>
                <a:latin typeface="STZhongsong" pitchFamily="2" charset="-122"/>
                <a:ea typeface="STZhongsong" pitchFamily="2" charset="-122"/>
                <a:cs typeface="TT Mussels Bold"/>
                <a:sym typeface="TT Mussels Bold"/>
              </a:rPr>
              <a:t> Kamal</a:t>
            </a:r>
          </a:p>
        </p:txBody>
      </p:sp>
    </p:spTree>
  </p:cSld>
  <p:clrMapOvr>
    <a:masterClrMapping/>
  </p:clrMapOvr>
  <mc:AlternateContent xmlns:mc="http://schemas.openxmlformats.org/markup-compatibility/2006" xmlns:p14="http://schemas.microsoft.com/office/powerpoint/2010/main">
    <mc:Choice Requires="p14">
      <p:transition spd="slow" p14:dur="475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2750"/>
                                        <p:tgtEl>
                                          <p:spTgt spid="3">
                                            <p:txEl>
                                              <p:pRg st="0" end="0"/>
                                            </p:txEl>
                                          </p:spTgt>
                                        </p:tgtEl>
                                      </p:cBhvr>
                                    </p:animEffect>
                                  </p:childTnLst>
                                </p:cTn>
                              </p:par>
                              <p:par>
                                <p:cTn id="8" presetID="10" presetClass="entr" presetSubtype="0" fill="hold" nodeType="withEffect">
                                  <p:stCondLst>
                                    <p:cond delay="200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225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4729" t="-38888" r="-2133" b="-51089"/>
            </a:stretch>
          </a:blipFill>
        </p:spPr>
      </p:sp>
      <p:grpSp>
        <p:nvGrpSpPr>
          <p:cNvPr id="3" name="Group 3"/>
          <p:cNvGrpSpPr/>
          <p:nvPr/>
        </p:nvGrpSpPr>
        <p:grpSpPr>
          <a:xfrm>
            <a:off x="-453373" y="419100"/>
            <a:ext cx="7159375" cy="10972800"/>
            <a:chOff x="0" y="0"/>
            <a:chExt cx="1885597" cy="2889956"/>
          </a:xfrm>
        </p:grpSpPr>
        <p:sp>
          <p:nvSpPr>
            <p:cNvPr id="4" name="Freeform 4"/>
            <p:cNvSpPr/>
            <p:nvPr/>
          </p:nvSpPr>
          <p:spPr>
            <a:xfrm>
              <a:off x="0" y="0"/>
              <a:ext cx="1885597" cy="2889956"/>
            </a:xfrm>
            <a:custGeom>
              <a:avLst/>
              <a:gdLst/>
              <a:ahLst/>
              <a:cxnLst/>
              <a:rect l="l" t="t" r="r" b="b"/>
              <a:pathLst>
                <a:path w="1885597" h="2889956">
                  <a:moveTo>
                    <a:pt x="0" y="0"/>
                  </a:moveTo>
                  <a:lnTo>
                    <a:pt x="1885597" y="0"/>
                  </a:lnTo>
                  <a:lnTo>
                    <a:pt x="1885597" y="2889956"/>
                  </a:lnTo>
                  <a:lnTo>
                    <a:pt x="0" y="2889956"/>
                  </a:lnTo>
                  <a:close/>
                </a:path>
              </a:pathLst>
            </a:custGeom>
            <a:solidFill>
              <a:srgbClr val="191919"/>
            </a:solidFill>
          </p:spPr>
        </p:sp>
        <p:sp>
          <p:nvSpPr>
            <p:cNvPr id="5" name="TextBox 5"/>
            <p:cNvSpPr txBox="1"/>
            <p:nvPr/>
          </p:nvSpPr>
          <p:spPr>
            <a:xfrm>
              <a:off x="0" y="-57150"/>
              <a:ext cx="1885597" cy="2947106"/>
            </a:xfrm>
            <a:prstGeom prst="rect">
              <a:avLst/>
            </a:prstGeom>
          </p:spPr>
          <p:txBody>
            <a:bodyPr lIns="50800" tIns="50800" rIns="50800" bIns="50800" rtlCol="0" anchor="ctr"/>
            <a:lstStyle/>
            <a:p>
              <a:pPr algn="ctr">
                <a:lnSpc>
                  <a:spcPts val="3109"/>
                </a:lnSpc>
              </a:pPr>
              <a:endParaRPr/>
            </a:p>
          </p:txBody>
        </p:sp>
      </p:grpSp>
      <p:grpSp>
        <p:nvGrpSpPr>
          <p:cNvPr id="6" name="Group 6"/>
          <p:cNvGrpSpPr/>
          <p:nvPr/>
        </p:nvGrpSpPr>
        <p:grpSpPr>
          <a:xfrm>
            <a:off x="3124200" y="1061230"/>
            <a:ext cx="7650662" cy="8401450"/>
            <a:chOff x="0" y="0"/>
            <a:chExt cx="10200883" cy="11201933"/>
          </a:xfrm>
        </p:grpSpPr>
        <p:pic>
          <p:nvPicPr>
            <p:cNvPr id="7" name="Picture 7"/>
            <p:cNvPicPr>
              <a:picLocks noChangeAspect="1"/>
            </p:cNvPicPr>
            <p:nvPr/>
          </p:nvPicPr>
          <p:blipFill>
            <a:blip r:embed="rId3"/>
            <a:srcRect l="4468" r="4468"/>
            <a:stretch>
              <a:fillRect/>
            </a:stretch>
          </p:blipFill>
          <p:spPr>
            <a:xfrm>
              <a:off x="0" y="0"/>
              <a:ext cx="10200883" cy="11201933"/>
            </a:xfrm>
            <a:prstGeom prst="rect">
              <a:avLst/>
            </a:prstGeom>
          </p:spPr>
        </p:pic>
      </p:grpSp>
      <p:sp>
        <p:nvSpPr>
          <p:cNvPr id="8" name="TextBox 8"/>
          <p:cNvSpPr txBox="1"/>
          <p:nvPr/>
        </p:nvSpPr>
        <p:spPr>
          <a:xfrm rot="5400000">
            <a:off x="-2053416" y="3961636"/>
            <a:ext cx="7276518" cy="1410643"/>
          </a:xfrm>
          <a:prstGeom prst="rect">
            <a:avLst/>
          </a:prstGeom>
        </p:spPr>
        <p:txBody>
          <a:bodyPr lIns="0" tIns="0" rIns="0" bIns="0" rtlCol="0" anchor="t">
            <a:spAutoFit/>
          </a:bodyPr>
          <a:lstStyle/>
          <a:p>
            <a:pPr marL="0" lvl="0" indent="0" algn="l">
              <a:lnSpc>
                <a:spcPts val="11040"/>
              </a:lnSpc>
              <a:spcBef>
                <a:spcPct val="0"/>
              </a:spcBef>
            </a:pPr>
            <a:r>
              <a:rPr lang="en-US" sz="8800" u="none" strike="noStrike" spc="-252" dirty="0" smtClean="0">
                <a:solidFill>
                  <a:srgbClr val="D40C0C"/>
                </a:solidFill>
                <a:latin typeface="Algerian" pitchFamily="82" charset="0"/>
                <a:ea typeface="AC Compacta"/>
                <a:cs typeface="AC Compacta"/>
                <a:sym typeface="AC Compacta"/>
              </a:rPr>
              <a:t>CONTACT</a:t>
            </a:r>
            <a:endParaRPr lang="en-US" sz="8800" u="none" strike="noStrike" spc="-252" dirty="0">
              <a:solidFill>
                <a:srgbClr val="D40C0C"/>
              </a:solidFill>
              <a:latin typeface="Algerian" pitchFamily="82" charset="0"/>
              <a:ea typeface="AC Compacta"/>
              <a:cs typeface="AC Compacta"/>
              <a:sym typeface="AC Compacta"/>
            </a:endParaRPr>
          </a:p>
        </p:txBody>
      </p:sp>
      <p:sp>
        <p:nvSpPr>
          <p:cNvPr id="9" name="TextBox 9"/>
          <p:cNvSpPr txBox="1"/>
          <p:nvPr/>
        </p:nvSpPr>
        <p:spPr>
          <a:xfrm>
            <a:off x="11309158" y="2762437"/>
            <a:ext cx="5470897" cy="500137"/>
          </a:xfrm>
          <a:prstGeom prst="rect">
            <a:avLst/>
          </a:prstGeom>
        </p:spPr>
        <p:txBody>
          <a:bodyPr lIns="0" tIns="0" rIns="0" bIns="0" rtlCol="0" anchor="t">
            <a:spAutoFit/>
          </a:bodyPr>
          <a:lstStyle/>
          <a:p>
            <a:pPr algn="l">
              <a:lnSpc>
                <a:spcPts val="3600"/>
              </a:lnSpc>
            </a:pPr>
            <a:r>
              <a:rPr lang="en-US" sz="4000" b="1" spc="30" dirty="0">
                <a:solidFill>
                  <a:srgbClr val="FFFFFF"/>
                </a:solidFill>
                <a:latin typeface="STLiti" pitchFamily="2" charset="-122"/>
                <a:ea typeface="STLiti" pitchFamily="2" charset="-122"/>
                <a:cs typeface="TT Mussels Bold"/>
                <a:sym typeface="TT Mussels Bold"/>
              </a:rPr>
              <a:t>Email</a:t>
            </a:r>
          </a:p>
        </p:txBody>
      </p:sp>
      <p:sp>
        <p:nvSpPr>
          <p:cNvPr id="10" name="TextBox 10"/>
          <p:cNvSpPr txBox="1"/>
          <p:nvPr/>
        </p:nvSpPr>
        <p:spPr>
          <a:xfrm>
            <a:off x="11300572" y="3467100"/>
            <a:ext cx="5470897" cy="923925"/>
          </a:xfrm>
          <a:prstGeom prst="rect">
            <a:avLst/>
          </a:prstGeom>
        </p:spPr>
        <p:txBody>
          <a:bodyPr lIns="0" tIns="0" rIns="0" bIns="0" rtlCol="0" anchor="t">
            <a:spAutoFit/>
          </a:bodyPr>
          <a:lstStyle/>
          <a:p>
            <a:pPr algn="l">
              <a:lnSpc>
                <a:spcPts val="3600"/>
              </a:lnSpc>
            </a:pPr>
            <a:r>
              <a:rPr lang="en-US" sz="3200" spc="30" dirty="0">
                <a:solidFill>
                  <a:srgbClr val="FFFFFF"/>
                </a:solidFill>
                <a:latin typeface="Tw Cen MT" pitchFamily="34" charset="0"/>
                <a:ea typeface="TT Mussels"/>
                <a:cs typeface="TT Mussels"/>
                <a:sym typeface="TT Mussels"/>
              </a:rPr>
              <a:t>Rathnakamaljonnalagadda2004@gmail.com</a:t>
            </a:r>
          </a:p>
        </p:txBody>
      </p:sp>
    </p:spTree>
  </p:cSld>
  <p:clrMapOvr>
    <a:masterClrMapping/>
  </p:clrMapOvr>
  <mc:AlternateContent xmlns:mc="http://schemas.openxmlformats.org/markup-compatibility/2006" xmlns:p14="http://schemas.microsoft.com/office/powerpoint/2010/main">
    <mc:Choice Requires="p14">
      <p:transition spd="slow" p14:dur="25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wipe(up)">
                                      <p:cBhvr>
                                        <p:cTn id="7" dur="2750"/>
                                        <p:tgtEl>
                                          <p:spTgt spid="8">
                                            <p:txEl>
                                              <p:pRg st="0" end="0"/>
                                            </p:txEl>
                                          </p:spTgt>
                                        </p:tgtEl>
                                      </p:cBhvr>
                                    </p:animEffect>
                                  </p:childTnLst>
                                </p:cTn>
                              </p:par>
                              <p:par>
                                <p:cTn id="8" presetID="22" presetClass="entr" presetSubtype="1" fill="hold" nodeType="withEffect">
                                  <p:stCondLst>
                                    <p:cond delay="275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wipe(up)">
                                      <p:cBhvr>
                                        <p:cTn id="10" dur="2500"/>
                                        <p:tgtEl>
                                          <p:spTgt spid="9">
                                            <p:txEl>
                                              <p:pRg st="0" end="0"/>
                                            </p:txEl>
                                          </p:spTgt>
                                        </p:tgtEl>
                                      </p:cBhvr>
                                    </p:animEffect>
                                  </p:childTnLst>
                                </p:cTn>
                              </p:par>
                              <p:par>
                                <p:cTn id="11" presetID="21" presetClass="entr" presetSubtype="1" fill="hold" nodeType="withEffect">
                                  <p:stCondLst>
                                    <p:cond delay="350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heel(1)">
                                      <p:cBhvr>
                                        <p:cTn id="13" dur="2000"/>
                                        <p:tgtEl>
                                          <p:spTgt spid="10">
                                            <p:txEl>
                                              <p:pRg st="0" end="0"/>
                                            </p:txEl>
                                          </p:spTgt>
                                        </p:tgtEl>
                                      </p:cBhvr>
                                    </p:animEffect>
                                  </p:childTnLst>
                                </p:cTn>
                              </p:par>
                              <p:par>
                                <p:cTn id="14" presetID="47" presetClass="entr" presetSubtype="0" fill="hold" nodeType="withEffect">
                                  <p:stCondLst>
                                    <p:cond delay="35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2500"/>
                                        <p:tgtEl>
                                          <p:spTgt spid="6"/>
                                        </p:tgtEl>
                                      </p:cBhvr>
                                    </p:animEffect>
                                    <p:anim calcmode="lin" valueType="num">
                                      <p:cBhvr>
                                        <p:cTn id="17" dur="2500" fill="hold"/>
                                        <p:tgtEl>
                                          <p:spTgt spid="6"/>
                                        </p:tgtEl>
                                        <p:attrNameLst>
                                          <p:attrName>ppt_x</p:attrName>
                                        </p:attrNameLst>
                                      </p:cBhvr>
                                      <p:tavLst>
                                        <p:tav tm="0">
                                          <p:val>
                                            <p:strVal val="#ppt_x"/>
                                          </p:val>
                                        </p:tav>
                                        <p:tav tm="100000">
                                          <p:val>
                                            <p:strVal val="#ppt_x"/>
                                          </p:val>
                                        </p:tav>
                                      </p:tavLst>
                                    </p:anim>
                                    <p:anim calcmode="lin" valueType="num">
                                      <p:cBhvr>
                                        <p:cTn id="18" dur="2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8D8D8"/>
        </a:solidFill>
        <a:effectLst/>
      </p:bgPr>
    </p:bg>
    <p:spTree>
      <p:nvGrpSpPr>
        <p:cNvPr id="1" name=""/>
        <p:cNvGrpSpPr/>
        <p:nvPr/>
      </p:nvGrpSpPr>
      <p:grpSpPr>
        <a:xfrm>
          <a:off x="0" y="0"/>
          <a:ext cx="0" cy="0"/>
          <a:chOff x="0" y="0"/>
          <a:chExt cx="0" cy="0"/>
        </a:xfrm>
      </p:grpSpPr>
      <p:sp>
        <p:nvSpPr>
          <p:cNvPr id="2" name="TextBox 2"/>
          <p:cNvSpPr txBox="1"/>
          <p:nvPr/>
        </p:nvSpPr>
        <p:spPr>
          <a:xfrm>
            <a:off x="1028700" y="2305907"/>
            <a:ext cx="16230600" cy="5116785"/>
          </a:xfrm>
          <a:prstGeom prst="rect">
            <a:avLst/>
          </a:prstGeom>
        </p:spPr>
        <p:txBody>
          <a:bodyPr lIns="0" tIns="0" rIns="0" bIns="0" rtlCol="0" anchor="t">
            <a:spAutoFit/>
          </a:bodyPr>
          <a:lstStyle/>
          <a:p>
            <a:pPr marL="0" lvl="0" indent="0" algn="ctr">
              <a:lnSpc>
                <a:spcPts val="13294"/>
              </a:lnSpc>
              <a:spcBef>
                <a:spcPct val="0"/>
              </a:spcBef>
            </a:pPr>
            <a:r>
              <a:rPr lang="en-US" sz="8800" spc="-303" dirty="0">
                <a:solidFill>
                  <a:srgbClr val="D40C0C"/>
                </a:solidFill>
                <a:latin typeface="Algerian" pitchFamily="82" charset="0"/>
                <a:ea typeface="AC Compacta"/>
                <a:cs typeface="AC Compacta"/>
                <a:sym typeface="AC Compacta"/>
              </a:rPr>
              <a:t>THANK </a:t>
            </a:r>
            <a:r>
              <a:rPr lang="en-US" sz="8800" spc="-303" dirty="0" smtClean="0">
                <a:solidFill>
                  <a:srgbClr val="D40C0C"/>
                </a:solidFill>
                <a:latin typeface="Algerian" pitchFamily="82" charset="0"/>
                <a:ea typeface="AC Compacta"/>
                <a:cs typeface="AC Compacta"/>
                <a:sym typeface="AC Compacta"/>
              </a:rPr>
              <a:t>YOU</a:t>
            </a:r>
          </a:p>
          <a:p>
            <a:pPr marL="0" lvl="0" indent="0" algn="ctr">
              <a:lnSpc>
                <a:spcPts val="13294"/>
              </a:lnSpc>
              <a:spcBef>
                <a:spcPct val="0"/>
              </a:spcBef>
            </a:pPr>
            <a:endParaRPr lang="en-US" sz="5400" spc="-303" dirty="0" smtClean="0">
              <a:solidFill>
                <a:srgbClr val="D40C0C"/>
              </a:solidFill>
              <a:latin typeface="Copperplate Gothic Bold" pitchFamily="34" charset="0"/>
              <a:ea typeface="AC Compacta"/>
              <a:cs typeface="AC Compacta"/>
              <a:sym typeface="AC Compacta"/>
            </a:endParaRPr>
          </a:p>
          <a:p>
            <a:pPr marL="0" lvl="0" indent="0" algn="ctr">
              <a:lnSpc>
                <a:spcPts val="13294"/>
              </a:lnSpc>
              <a:spcBef>
                <a:spcPct val="0"/>
              </a:spcBef>
            </a:pPr>
            <a:r>
              <a:rPr lang="en-US" sz="5400" spc="-303" dirty="0" smtClean="0">
                <a:solidFill>
                  <a:srgbClr val="D40C0C"/>
                </a:solidFill>
                <a:latin typeface="Copperplate Gothic Bold" pitchFamily="34" charset="0"/>
                <a:ea typeface="AC Compacta"/>
                <a:cs typeface="AC Compacta"/>
                <a:sym typeface="AC Compacta"/>
              </a:rPr>
              <a:t>Have a wonderful day with a glorious Life</a:t>
            </a:r>
            <a:endParaRPr lang="en-US" sz="5400" spc="-303" dirty="0">
              <a:solidFill>
                <a:srgbClr val="D40C0C"/>
              </a:solidFill>
              <a:latin typeface="Copperplate Gothic Bold" pitchFamily="34" charset="0"/>
              <a:ea typeface="AC Compacta"/>
              <a:cs typeface="AC Compacta"/>
              <a:sym typeface="AC Compacta"/>
            </a:endParaRPr>
          </a:p>
        </p:txBody>
      </p:sp>
    </p:spTree>
  </p:cSld>
  <p:clrMapOvr>
    <a:masterClrMapping/>
  </p:clrMapOvr>
  <mc:AlternateContent xmlns:mc="http://schemas.openxmlformats.org/markup-compatibility/2006" xmlns:p14="http://schemas.microsoft.com/office/powerpoint/2010/main">
    <mc:Choice Requires="p14">
      <p:transition spd="slow" p14:dur="4250">
        <p14:glitt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up)">
                                      <p:cBhvr>
                                        <p:cTn id="7" dur="2500"/>
                                        <p:tgtEl>
                                          <p:spTgt spid="2">
                                            <p:txEl>
                                              <p:pRg st="0" end="0"/>
                                            </p:txEl>
                                          </p:spTgt>
                                        </p:tgtEl>
                                      </p:cBhvr>
                                    </p:animEffect>
                                  </p:childTnLst>
                                </p:cTn>
                              </p:par>
                              <p:par>
                                <p:cTn id="8" presetID="10" presetClass="entr" presetSubtype="0" fill="hold" nodeType="withEffect">
                                  <p:stCondLst>
                                    <p:cond delay="2000"/>
                                  </p:stCondLst>
                                  <p:childTnLst>
                                    <p:set>
                                      <p:cBhvr>
                                        <p:cTn id="9" dur="1" fill="hold">
                                          <p:stCondLst>
                                            <p:cond delay="0"/>
                                          </p:stCondLst>
                                        </p:cTn>
                                        <p:tgtEl>
                                          <p:spTgt spid="2">
                                            <p:txEl>
                                              <p:pRg st="2" end="2"/>
                                            </p:txEl>
                                          </p:spTgt>
                                        </p:tgtEl>
                                        <p:attrNameLst>
                                          <p:attrName>style.visibility</p:attrName>
                                        </p:attrNameLst>
                                      </p:cBhvr>
                                      <p:to>
                                        <p:strVal val="visible"/>
                                      </p:to>
                                    </p:set>
                                    <p:animEffect transition="in" filter="fade">
                                      <p:cBhvr>
                                        <p:cTn id="10" dur="225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8D8D8"/>
        </a:solidFill>
        <a:effectLst/>
      </p:bgPr>
    </p:bg>
    <p:spTree>
      <p:nvGrpSpPr>
        <p:cNvPr id="1" name=""/>
        <p:cNvGrpSpPr/>
        <p:nvPr/>
      </p:nvGrpSpPr>
      <p:grpSpPr>
        <a:xfrm>
          <a:off x="0" y="0"/>
          <a:ext cx="0" cy="0"/>
          <a:chOff x="0" y="0"/>
          <a:chExt cx="0" cy="0"/>
        </a:xfrm>
      </p:grpSpPr>
      <p:grpSp>
        <p:nvGrpSpPr>
          <p:cNvPr id="2" name="Group 2"/>
          <p:cNvGrpSpPr/>
          <p:nvPr/>
        </p:nvGrpSpPr>
        <p:grpSpPr>
          <a:xfrm>
            <a:off x="11452427" y="239917"/>
            <a:ext cx="6653902" cy="9754566"/>
            <a:chOff x="0" y="0"/>
            <a:chExt cx="8871870" cy="13006088"/>
          </a:xfrm>
        </p:grpSpPr>
        <p:pic>
          <p:nvPicPr>
            <p:cNvPr id="3" name="Picture 3"/>
            <p:cNvPicPr>
              <a:picLocks noChangeAspect="1"/>
            </p:cNvPicPr>
            <p:nvPr/>
          </p:nvPicPr>
          <p:blipFill>
            <a:blip r:embed="rId2"/>
            <a:srcRect l="15893" r="15893"/>
            <a:stretch>
              <a:fillRect/>
            </a:stretch>
          </p:blipFill>
          <p:spPr>
            <a:xfrm>
              <a:off x="0" y="0"/>
              <a:ext cx="8871870" cy="13006088"/>
            </a:xfrm>
            <a:prstGeom prst="rect">
              <a:avLst/>
            </a:prstGeom>
          </p:spPr>
        </p:pic>
      </p:grpSp>
      <p:sp>
        <p:nvSpPr>
          <p:cNvPr id="4" name="TextBox 4"/>
          <p:cNvSpPr txBox="1"/>
          <p:nvPr/>
        </p:nvSpPr>
        <p:spPr>
          <a:xfrm>
            <a:off x="1028700" y="2809629"/>
            <a:ext cx="9898581" cy="5681042"/>
          </a:xfrm>
          <a:prstGeom prst="rect">
            <a:avLst/>
          </a:prstGeom>
        </p:spPr>
        <p:txBody>
          <a:bodyPr lIns="0" tIns="0" rIns="0" bIns="0" rtlCol="0" anchor="t">
            <a:spAutoFit/>
          </a:bodyPr>
          <a:lstStyle/>
          <a:p>
            <a:pPr algn="l">
              <a:lnSpc>
                <a:spcPts val="3839"/>
              </a:lnSpc>
            </a:pPr>
            <a:r>
              <a:rPr lang="en-US" sz="2400" spc="31" dirty="0">
                <a:solidFill>
                  <a:srgbClr val="191919">
                    <a:alpha val="81961"/>
                  </a:srgbClr>
                </a:solidFill>
                <a:latin typeface="Copperplate Gothic Light" pitchFamily="34" charset="0"/>
                <a:ea typeface="TT Mussels"/>
                <a:cs typeface="TT Mussels"/>
                <a:sym typeface="TT Mussels"/>
              </a:rPr>
              <a:t>My name is </a:t>
            </a:r>
            <a:r>
              <a:rPr lang="en-US" sz="2400" spc="31" dirty="0" err="1">
                <a:solidFill>
                  <a:srgbClr val="191919">
                    <a:alpha val="81961"/>
                  </a:srgbClr>
                </a:solidFill>
                <a:latin typeface="Copperplate Gothic Light" pitchFamily="34" charset="0"/>
                <a:ea typeface="TT Mussels"/>
                <a:cs typeface="TT Mussels"/>
                <a:sym typeface="TT Mussels"/>
              </a:rPr>
              <a:t>Jonnalagadda</a:t>
            </a:r>
            <a:r>
              <a:rPr lang="en-US" sz="2400" spc="31" dirty="0">
                <a:solidFill>
                  <a:srgbClr val="191919">
                    <a:alpha val="81961"/>
                  </a:srgbClr>
                </a:solidFill>
                <a:latin typeface="Copperplate Gothic Light" pitchFamily="34" charset="0"/>
                <a:ea typeface="TT Mussels"/>
                <a:cs typeface="TT Mussels"/>
                <a:sym typeface="TT Mussels"/>
              </a:rPr>
              <a:t> </a:t>
            </a:r>
            <a:r>
              <a:rPr lang="en-US" sz="2400" spc="31" dirty="0" err="1">
                <a:solidFill>
                  <a:srgbClr val="191919">
                    <a:alpha val="81961"/>
                  </a:srgbClr>
                </a:solidFill>
                <a:latin typeface="Copperplate Gothic Light" pitchFamily="34" charset="0"/>
                <a:ea typeface="TT Mussels"/>
                <a:cs typeface="TT Mussels"/>
                <a:sym typeface="TT Mussels"/>
              </a:rPr>
              <a:t>Rathna</a:t>
            </a:r>
            <a:r>
              <a:rPr lang="en-US" sz="2400" spc="31" dirty="0">
                <a:solidFill>
                  <a:srgbClr val="191919">
                    <a:alpha val="81961"/>
                  </a:srgbClr>
                </a:solidFill>
                <a:latin typeface="Copperplate Gothic Light" pitchFamily="34" charset="0"/>
                <a:ea typeface="TT Mussels"/>
                <a:cs typeface="TT Mussels"/>
                <a:sym typeface="TT Mussels"/>
              </a:rPr>
              <a:t> </a:t>
            </a:r>
            <a:r>
              <a:rPr lang="en-US" sz="2400" spc="31" dirty="0" err="1">
                <a:solidFill>
                  <a:srgbClr val="191919">
                    <a:alpha val="81961"/>
                  </a:srgbClr>
                </a:solidFill>
                <a:latin typeface="Copperplate Gothic Light" pitchFamily="34" charset="0"/>
                <a:ea typeface="TT Mussels"/>
                <a:cs typeface="TT Mussels"/>
                <a:sym typeface="TT Mussels"/>
              </a:rPr>
              <a:t>kamal</a:t>
            </a:r>
            <a:r>
              <a:rPr lang="en-US" sz="2400" spc="31" dirty="0">
                <a:solidFill>
                  <a:srgbClr val="191919">
                    <a:alpha val="81961"/>
                  </a:srgbClr>
                </a:solidFill>
                <a:latin typeface="Copperplate Gothic Light" pitchFamily="34" charset="0"/>
                <a:ea typeface="TT Mussels"/>
                <a:cs typeface="TT Mussels"/>
                <a:sym typeface="TT Mussels"/>
              </a:rPr>
              <a:t>; An aspiring Story writer and have a keen eye for creative regarding quest development and designing it. This is my story application in regards to joining in your company” </a:t>
            </a:r>
            <a:r>
              <a:rPr lang="en-US" sz="2400" spc="31" dirty="0">
                <a:solidFill>
                  <a:srgbClr val="FF0000">
                    <a:alpha val="81961"/>
                  </a:srgbClr>
                </a:solidFill>
                <a:latin typeface="Copperplate Gothic Light" pitchFamily="34" charset="0"/>
                <a:ea typeface="TT Mussels"/>
                <a:cs typeface="TT Mussels"/>
                <a:sym typeface="TT Mussels"/>
              </a:rPr>
              <a:t>CD </a:t>
            </a:r>
            <a:r>
              <a:rPr lang="en-US" sz="2400" spc="31" dirty="0" err="1">
                <a:solidFill>
                  <a:srgbClr val="FF0000">
                    <a:alpha val="81961"/>
                  </a:srgbClr>
                </a:solidFill>
                <a:latin typeface="Copperplate Gothic Light" pitchFamily="34" charset="0"/>
                <a:ea typeface="TT Mussels"/>
                <a:cs typeface="TT Mussels"/>
                <a:sym typeface="TT Mussels"/>
              </a:rPr>
              <a:t>Projekt</a:t>
            </a:r>
            <a:r>
              <a:rPr lang="en-US" sz="2400" spc="31" dirty="0">
                <a:solidFill>
                  <a:srgbClr val="FF0000">
                    <a:alpha val="81961"/>
                  </a:srgbClr>
                </a:solidFill>
                <a:latin typeface="Copperplate Gothic Light" pitchFamily="34" charset="0"/>
                <a:ea typeface="TT Mussels"/>
                <a:cs typeface="TT Mussels"/>
                <a:sym typeface="TT Mussels"/>
              </a:rPr>
              <a:t> RED</a:t>
            </a:r>
            <a:r>
              <a:rPr lang="en-US" sz="2400" spc="31" dirty="0" smtClean="0">
                <a:solidFill>
                  <a:srgbClr val="191919">
                    <a:alpha val="81961"/>
                  </a:srgbClr>
                </a:solidFill>
                <a:latin typeface="Copperplate Gothic Light" pitchFamily="34" charset="0"/>
                <a:ea typeface="TT Mussels"/>
                <a:cs typeface="TT Mussels"/>
                <a:sym typeface="TT Mussels"/>
              </a:rPr>
              <a:t>” </a:t>
            </a:r>
            <a:r>
              <a:rPr lang="en-US" sz="2400" spc="31" dirty="0">
                <a:solidFill>
                  <a:srgbClr val="191919">
                    <a:alpha val="81961"/>
                  </a:srgbClr>
                </a:solidFill>
                <a:latin typeface="Copperplate Gothic Light" pitchFamily="34" charset="0"/>
                <a:ea typeface="TT Mussels"/>
                <a:cs typeface="TT Mussels"/>
                <a:sym typeface="TT Mussels"/>
              </a:rPr>
              <a:t>in Quest </a:t>
            </a:r>
            <a:r>
              <a:rPr lang="en-US" sz="2400" spc="31" dirty="0" smtClean="0">
                <a:solidFill>
                  <a:srgbClr val="191919">
                    <a:alpha val="81961"/>
                  </a:srgbClr>
                </a:solidFill>
                <a:latin typeface="Copperplate Gothic Light" pitchFamily="34" charset="0"/>
                <a:ea typeface="TT Mussels"/>
                <a:cs typeface="TT Mussels"/>
                <a:sym typeface="TT Mussels"/>
              </a:rPr>
              <a:t>writing </a:t>
            </a:r>
            <a:r>
              <a:rPr lang="en-US" sz="2400" spc="31" dirty="0">
                <a:solidFill>
                  <a:srgbClr val="191919">
                    <a:alpha val="81961"/>
                  </a:srgbClr>
                </a:solidFill>
                <a:latin typeface="Copperplate Gothic Light" pitchFamily="34" charset="0"/>
                <a:ea typeface="TT Mussels"/>
                <a:cs typeface="TT Mussels"/>
                <a:sym typeface="TT Mussels"/>
              </a:rPr>
              <a:t>and Development.</a:t>
            </a:r>
          </a:p>
          <a:p>
            <a:pPr algn="l">
              <a:lnSpc>
                <a:spcPts val="3839"/>
              </a:lnSpc>
            </a:pPr>
            <a:endParaRPr lang="en-US" sz="2400" spc="31" dirty="0">
              <a:solidFill>
                <a:srgbClr val="191919">
                  <a:alpha val="81961"/>
                </a:srgbClr>
              </a:solidFill>
              <a:latin typeface="Copperplate Gothic Light" pitchFamily="34" charset="0"/>
              <a:ea typeface="TT Mussels"/>
              <a:cs typeface="TT Mussels"/>
              <a:sym typeface="TT Mussels"/>
            </a:endParaRPr>
          </a:p>
          <a:p>
            <a:pPr algn="l">
              <a:lnSpc>
                <a:spcPts val="3839"/>
              </a:lnSpc>
            </a:pPr>
            <a:r>
              <a:rPr lang="en-US" sz="2400" spc="31" dirty="0">
                <a:solidFill>
                  <a:srgbClr val="191919">
                    <a:alpha val="81961"/>
                  </a:srgbClr>
                </a:solidFill>
                <a:latin typeface="Copperplate Gothic Light" pitchFamily="34" charset="0"/>
                <a:ea typeface="TT Mussels"/>
                <a:cs typeface="TT Mussels"/>
                <a:sym typeface="TT Mussels"/>
              </a:rPr>
              <a:t>The story, the Characters, locations and places are taken from The world of the </a:t>
            </a:r>
            <a:r>
              <a:rPr lang="en-US" sz="2400" spc="31" dirty="0">
                <a:solidFill>
                  <a:srgbClr val="FF0000">
                    <a:alpha val="81961"/>
                  </a:srgbClr>
                </a:solidFill>
                <a:latin typeface="Copperplate Gothic Light" pitchFamily="34" charset="0"/>
                <a:ea typeface="TT Mussels"/>
                <a:cs typeface="TT Mussels"/>
                <a:sym typeface="TT Mussels"/>
              </a:rPr>
              <a:t>“</a:t>
            </a:r>
            <a:r>
              <a:rPr lang="en-US" sz="2400" spc="31" dirty="0" err="1">
                <a:solidFill>
                  <a:srgbClr val="FF0000">
                    <a:alpha val="81961"/>
                  </a:srgbClr>
                </a:solidFill>
                <a:latin typeface="Copperplate Gothic Light" pitchFamily="34" charset="0"/>
                <a:ea typeface="TT Mussels"/>
                <a:cs typeface="TT Mussels"/>
                <a:sym typeface="TT Mussels"/>
              </a:rPr>
              <a:t>Witcher</a:t>
            </a:r>
            <a:r>
              <a:rPr lang="en-US" sz="2400" spc="31" dirty="0">
                <a:solidFill>
                  <a:srgbClr val="FF0000">
                    <a:alpha val="81961"/>
                  </a:srgbClr>
                </a:solidFill>
                <a:latin typeface="Copperplate Gothic Light" pitchFamily="34" charset="0"/>
                <a:ea typeface="TT Mussels"/>
                <a:cs typeface="TT Mussels"/>
                <a:sym typeface="TT Mussels"/>
              </a:rPr>
              <a:t>”.</a:t>
            </a:r>
          </a:p>
          <a:p>
            <a:pPr algn="l">
              <a:lnSpc>
                <a:spcPts val="3839"/>
              </a:lnSpc>
            </a:pPr>
            <a:r>
              <a:rPr lang="en-US" sz="2400" spc="31" dirty="0">
                <a:solidFill>
                  <a:srgbClr val="191919">
                    <a:alpha val="81961"/>
                  </a:srgbClr>
                </a:solidFill>
                <a:latin typeface="Copperplate Gothic Light" pitchFamily="34" charset="0"/>
                <a:ea typeface="TT Mussels"/>
                <a:cs typeface="TT Mussels"/>
                <a:sym typeface="TT Mussels"/>
              </a:rPr>
              <a:t>These were taken just for story and narrative purpose </a:t>
            </a:r>
            <a:r>
              <a:rPr lang="en-US" sz="2400" spc="31" dirty="0" smtClean="0">
                <a:solidFill>
                  <a:srgbClr val="191919">
                    <a:alpha val="81961"/>
                  </a:srgbClr>
                </a:solidFill>
                <a:latin typeface="Copperplate Gothic Light" pitchFamily="34" charset="0"/>
                <a:ea typeface="TT Mussels"/>
                <a:cs typeface="TT Mussels"/>
                <a:sym typeface="TT Mussels"/>
              </a:rPr>
              <a:t>only,  so </a:t>
            </a:r>
            <a:r>
              <a:rPr lang="en-US" sz="2400" spc="31" dirty="0">
                <a:solidFill>
                  <a:srgbClr val="191919">
                    <a:alpha val="81961"/>
                  </a:srgbClr>
                </a:solidFill>
                <a:latin typeface="Copperplate Gothic Light" pitchFamily="34" charset="0"/>
                <a:ea typeface="TT Mussels"/>
                <a:cs typeface="TT Mussels"/>
                <a:sym typeface="TT Mussels"/>
              </a:rPr>
              <a:t>that the reader can get familiar with it.  Sorry for the Inconvenience.</a:t>
            </a:r>
          </a:p>
          <a:p>
            <a:pPr marL="0" lvl="0" indent="0" algn="l">
              <a:lnSpc>
                <a:spcPts val="2519"/>
              </a:lnSpc>
              <a:spcBef>
                <a:spcPct val="0"/>
              </a:spcBef>
            </a:pPr>
            <a:endParaRPr lang="en-US" sz="2400" spc="31" dirty="0">
              <a:solidFill>
                <a:srgbClr val="191919">
                  <a:alpha val="81961"/>
                </a:srgbClr>
              </a:solidFill>
              <a:latin typeface="Copperplate Gothic Light" pitchFamily="34" charset="0"/>
              <a:ea typeface="TT Mussels"/>
              <a:cs typeface="TT Mussels"/>
              <a:sym typeface="TT Mussels"/>
            </a:endParaRPr>
          </a:p>
        </p:txBody>
      </p:sp>
      <p:sp>
        <p:nvSpPr>
          <p:cNvPr id="5" name="TextBox 5"/>
          <p:cNvSpPr txBox="1"/>
          <p:nvPr/>
        </p:nvSpPr>
        <p:spPr>
          <a:xfrm>
            <a:off x="1028700" y="902366"/>
            <a:ext cx="9898581" cy="1330364"/>
          </a:xfrm>
          <a:prstGeom prst="rect">
            <a:avLst/>
          </a:prstGeom>
        </p:spPr>
        <p:txBody>
          <a:bodyPr lIns="0" tIns="0" rIns="0" bIns="0" rtlCol="0" anchor="t">
            <a:spAutoFit/>
          </a:bodyPr>
          <a:lstStyle/>
          <a:p>
            <a:pPr marL="0" lvl="0" indent="0" algn="l">
              <a:lnSpc>
                <a:spcPts val="11040"/>
              </a:lnSpc>
              <a:spcBef>
                <a:spcPct val="0"/>
              </a:spcBef>
            </a:pPr>
            <a:r>
              <a:rPr lang="en-US" sz="8800" spc="-252" dirty="0">
                <a:solidFill>
                  <a:srgbClr val="D40C0C"/>
                </a:solidFill>
                <a:latin typeface="Algerian" pitchFamily="82" charset="0"/>
                <a:ea typeface="AC Compacta"/>
                <a:cs typeface="AC Compacta"/>
                <a:sym typeface="AC Compacta"/>
              </a:rPr>
              <a:t>GREETINGS</a:t>
            </a:r>
          </a:p>
        </p:txBody>
      </p:sp>
    </p:spTree>
  </p:cSld>
  <p:clrMapOvr>
    <a:masterClrMapping/>
  </p:clrMapOvr>
  <mc:AlternateContent xmlns:mc="http://schemas.openxmlformats.org/markup-compatibility/2006" xmlns:p14="http://schemas.microsoft.com/office/powerpoint/2010/main">
    <mc:Choice Requires="p14">
      <p:transition spd="slow" p14:dur="20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2000"/>
                                        <p:tgtEl>
                                          <p:spTgt spid="5">
                                            <p:txEl>
                                              <p:pRg st="0" end="0"/>
                                            </p:txEl>
                                          </p:spTgt>
                                        </p:tgtEl>
                                      </p:cBhvr>
                                    </p:animEffect>
                                  </p:childTnLst>
                                </p:cTn>
                              </p:par>
                              <p:par>
                                <p:cTn id="8" presetID="22" presetClass="entr" presetSubtype="8" fill="hold" nodeType="withEffect">
                                  <p:stCondLst>
                                    <p:cond delay="200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wipe(left)">
                                      <p:cBhvr>
                                        <p:cTn id="10" dur="2250"/>
                                        <p:tgtEl>
                                          <p:spTgt spid="4">
                                            <p:txEl>
                                              <p:pRg st="0" end="0"/>
                                            </p:txEl>
                                          </p:spTgt>
                                        </p:tgtEl>
                                      </p:cBhvr>
                                    </p:animEffect>
                                  </p:childTnLst>
                                </p:cTn>
                              </p:par>
                              <p:par>
                                <p:cTn id="11" presetID="4" presetClass="entr" presetSubtype="32" fill="hold" nodeType="withEffect">
                                  <p:stCondLst>
                                    <p:cond delay="2750"/>
                                  </p:stCondLst>
                                  <p:childTnLst>
                                    <p:set>
                                      <p:cBhvr>
                                        <p:cTn id="12" dur="1" fill="hold">
                                          <p:stCondLst>
                                            <p:cond delay="0"/>
                                          </p:stCondLst>
                                        </p:cTn>
                                        <p:tgtEl>
                                          <p:spTgt spid="2"/>
                                        </p:tgtEl>
                                        <p:attrNameLst>
                                          <p:attrName>style.visibility</p:attrName>
                                        </p:attrNameLst>
                                      </p:cBhvr>
                                      <p:to>
                                        <p:strVal val="visible"/>
                                      </p:to>
                                    </p:set>
                                    <p:animEffect transition="in" filter="box(out)">
                                      <p:cBhvr>
                                        <p:cTn id="13" dur="2250"/>
                                        <p:tgtEl>
                                          <p:spTgt spid="2"/>
                                        </p:tgtEl>
                                      </p:cBhvr>
                                    </p:animEffect>
                                  </p:childTnLst>
                                </p:cTn>
                              </p:par>
                              <p:par>
                                <p:cTn id="14" presetID="14" presetClass="entr" presetSubtype="10" fill="hold" nodeType="withEffect">
                                  <p:stCondLst>
                                    <p:cond delay="4250"/>
                                  </p:stCondLst>
                                  <p:childTnLst>
                                    <p:set>
                                      <p:cBhvr>
                                        <p:cTn id="15" dur="1" fill="hold">
                                          <p:stCondLst>
                                            <p:cond delay="0"/>
                                          </p:stCondLst>
                                        </p:cTn>
                                        <p:tgtEl>
                                          <p:spTgt spid="4">
                                            <p:txEl>
                                              <p:pRg st="2" end="2"/>
                                            </p:txEl>
                                          </p:spTgt>
                                        </p:tgtEl>
                                        <p:attrNameLst>
                                          <p:attrName>style.visibility</p:attrName>
                                        </p:attrNameLst>
                                      </p:cBhvr>
                                      <p:to>
                                        <p:strVal val="visible"/>
                                      </p:to>
                                    </p:set>
                                    <p:animEffect transition="in" filter="randombar(horizontal)">
                                      <p:cBhvr>
                                        <p:cTn id="16" dur="2250"/>
                                        <p:tgtEl>
                                          <p:spTgt spid="4">
                                            <p:txEl>
                                              <p:pRg st="2" end="2"/>
                                            </p:txEl>
                                          </p:spTgt>
                                        </p:tgtEl>
                                      </p:cBhvr>
                                    </p:animEffect>
                                  </p:childTnLst>
                                </p:cTn>
                              </p:par>
                              <p:par>
                                <p:cTn id="17" presetID="14" presetClass="entr" presetSubtype="10" fill="hold" nodeType="withEffect">
                                  <p:stCondLst>
                                    <p:cond delay="425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randombar(horizontal)">
                                      <p:cBhvr>
                                        <p:cTn id="19" dur="225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4729" t="-38888" r="-2133" b="-51089"/>
            </a:stretch>
          </a:blipFill>
        </p:spPr>
      </p:sp>
      <p:sp>
        <p:nvSpPr>
          <p:cNvPr id="3" name="TextBox 3"/>
          <p:cNvSpPr txBox="1"/>
          <p:nvPr/>
        </p:nvSpPr>
        <p:spPr>
          <a:xfrm>
            <a:off x="5077447" y="774392"/>
            <a:ext cx="7595994" cy="3041025"/>
          </a:xfrm>
          <a:prstGeom prst="rect">
            <a:avLst/>
          </a:prstGeom>
        </p:spPr>
        <p:txBody>
          <a:bodyPr lIns="0" tIns="0" rIns="0" bIns="0" rtlCol="0" anchor="t">
            <a:spAutoFit/>
          </a:bodyPr>
          <a:lstStyle/>
          <a:p>
            <a:pPr algn="l">
              <a:lnSpc>
                <a:spcPts val="3359"/>
              </a:lnSpc>
            </a:pPr>
            <a:r>
              <a:rPr lang="en-US" sz="3600" spc="27" dirty="0">
                <a:solidFill>
                  <a:srgbClr val="FFFFFF">
                    <a:alpha val="81961"/>
                  </a:srgbClr>
                </a:solidFill>
                <a:latin typeface="Agency FB" pitchFamily="34" charset="0"/>
                <a:ea typeface="TT Mussels"/>
                <a:cs typeface="TT Mussels"/>
                <a:sym typeface="TT Mussels"/>
              </a:rPr>
              <a:t>Even though the places used belongs the world of “</a:t>
            </a:r>
            <a:r>
              <a:rPr lang="en-US" sz="3600" spc="27" dirty="0" err="1">
                <a:solidFill>
                  <a:srgbClr val="FF0000">
                    <a:alpha val="81961"/>
                  </a:srgbClr>
                </a:solidFill>
                <a:latin typeface="Agency FB" pitchFamily="34" charset="0"/>
                <a:ea typeface="TT Mussels"/>
                <a:cs typeface="TT Mussels"/>
                <a:sym typeface="TT Mussels"/>
              </a:rPr>
              <a:t>Witcher</a:t>
            </a:r>
            <a:r>
              <a:rPr lang="en-US" sz="3600" spc="27" dirty="0">
                <a:solidFill>
                  <a:srgbClr val="FFFFFF">
                    <a:alpha val="81961"/>
                  </a:srgbClr>
                </a:solidFill>
                <a:latin typeface="Agency FB" pitchFamily="34" charset="0"/>
                <a:ea typeface="TT Mussels"/>
                <a:cs typeface="TT Mussels"/>
                <a:sym typeface="TT Mussels"/>
              </a:rPr>
              <a:t>”; the story and characters seen are of pure </a:t>
            </a:r>
            <a:r>
              <a:rPr lang="en-US" sz="3600" spc="27" dirty="0" smtClean="0">
                <a:solidFill>
                  <a:srgbClr val="FFFFFF">
                    <a:alpha val="81961"/>
                  </a:srgbClr>
                </a:solidFill>
                <a:latin typeface="Agency FB" pitchFamily="34" charset="0"/>
                <a:ea typeface="TT Mussels"/>
                <a:cs typeface="TT Mussels"/>
                <a:sym typeface="TT Mussels"/>
              </a:rPr>
              <a:t>fiction (Most of them).  </a:t>
            </a:r>
            <a:r>
              <a:rPr lang="en-US" sz="3600" spc="27" dirty="0">
                <a:solidFill>
                  <a:srgbClr val="FFFFFF">
                    <a:alpha val="81961"/>
                  </a:srgbClr>
                </a:solidFill>
                <a:latin typeface="Agency FB" pitchFamily="34" charset="0"/>
                <a:ea typeface="TT Mussels"/>
                <a:cs typeface="TT Mussels"/>
                <a:sym typeface="TT Mussels"/>
              </a:rPr>
              <a:t>given PPT will be a Read -Only File. The slide show will be in it’s best format form so that you the “Reader” can enjoy.</a:t>
            </a:r>
          </a:p>
          <a:p>
            <a:pPr algn="l">
              <a:lnSpc>
                <a:spcPts val="3359"/>
              </a:lnSpc>
            </a:pPr>
            <a:r>
              <a:rPr lang="en-US" sz="3600" spc="27" dirty="0">
                <a:solidFill>
                  <a:srgbClr val="FFFFFF">
                    <a:alpha val="81961"/>
                  </a:srgbClr>
                </a:solidFill>
                <a:latin typeface="Agency FB" pitchFamily="34" charset="0"/>
                <a:ea typeface="TT Mussels"/>
                <a:cs typeface="TT Mussels"/>
                <a:sym typeface="TT Mussels"/>
              </a:rPr>
              <a:t>Thank you.   </a:t>
            </a:r>
          </a:p>
          <a:p>
            <a:pPr marL="0" lvl="0" indent="0" algn="l">
              <a:lnSpc>
                <a:spcPts val="3359"/>
              </a:lnSpc>
              <a:spcBef>
                <a:spcPct val="0"/>
              </a:spcBef>
            </a:pPr>
            <a:endParaRPr lang="en-US" sz="2799" spc="27" dirty="0">
              <a:solidFill>
                <a:srgbClr val="FFFFFF">
                  <a:alpha val="81961"/>
                </a:srgbClr>
              </a:solidFill>
              <a:latin typeface="TT Mussels"/>
              <a:ea typeface="TT Mussels"/>
              <a:cs typeface="TT Mussels"/>
              <a:sym typeface="TT Mussels"/>
            </a:endParaRPr>
          </a:p>
        </p:txBody>
      </p:sp>
      <p:sp>
        <p:nvSpPr>
          <p:cNvPr id="4" name="TextBox 4"/>
          <p:cNvSpPr txBox="1"/>
          <p:nvPr/>
        </p:nvSpPr>
        <p:spPr>
          <a:xfrm>
            <a:off x="12673441" y="4189033"/>
            <a:ext cx="4278922" cy="476250"/>
          </a:xfrm>
          <a:prstGeom prst="rect">
            <a:avLst/>
          </a:prstGeom>
        </p:spPr>
        <p:txBody>
          <a:bodyPr lIns="0" tIns="0" rIns="0" bIns="0" rtlCol="0" anchor="t">
            <a:spAutoFit/>
          </a:bodyPr>
          <a:lstStyle/>
          <a:p>
            <a:pPr marL="0" lvl="0" indent="0" algn="l">
              <a:lnSpc>
                <a:spcPts val="3719"/>
              </a:lnSpc>
              <a:spcBef>
                <a:spcPct val="0"/>
              </a:spcBef>
            </a:pPr>
            <a:r>
              <a:rPr lang="en-US" sz="3099" b="1" spc="30" dirty="0">
                <a:solidFill>
                  <a:srgbClr val="D40C0C">
                    <a:alpha val="81961"/>
                  </a:srgbClr>
                </a:solidFill>
                <a:latin typeface="STZhongsong" pitchFamily="2" charset="-122"/>
                <a:ea typeface="STZhongsong" pitchFamily="2" charset="-122"/>
                <a:cs typeface="TT Mussels Bold"/>
                <a:sym typeface="TT Mussels Bold"/>
              </a:rPr>
              <a:t>-</a:t>
            </a:r>
            <a:r>
              <a:rPr lang="en-US" sz="3099" b="1" spc="30" dirty="0" err="1">
                <a:solidFill>
                  <a:srgbClr val="D40C0C">
                    <a:alpha val="81961"/>
                  </a:srgbClr>
                </a:solidFill>
                <a:latin typeface="STZhongsong" pitchFamily="2" charset="-122"/>
                <a:ea typeface="STZhongsong" pitchFamily="2" charset="-122"/>
                <a:cs typeface="TT Mussels Bold"/>
                <a:sym typeface="TT Mussels Bold"/>
              </a:rPr>
              <a:t>Rathna</a:t>
            </a:r>
            <a:r>
              <a:rPr lang="en-US" sz="3099" b="1" spc="30" dirty="0">
                <a:solidFill>
                  <a:srgbClr val="D40C0C">
                    <a:alpha val="81961"/>
                  </a:srgbClr>
                </a:solidFill>
                <a:latin typeface="STZhongsong" pitchFamily="2" charset="-122"/>
                <a:ea typeface="STZhongsong" pitchFamily="2" charset="-122"/>
                <a:cs typeface="TT Mussels Bold"/>
                <a:sym typeface="TT Mussels Bold"/>
              </a:rPr>
              <a:t> Kamal</a:t>
            </a:r>
          </a:p>
        </p:txBody>
      </p:sp>
    </p:spTree>
  </p:cSld>
  <p:clrMapOvr>
    <a:masterClrMapping/>
  </p:clrMapOvr>
  <mc:AlternateContent xmlns:mc="http://schemas.openxmlformats.org/markup-compatibility/2006" xmlns:p14="http://schemas.microsoft.com/office/powerpoint/2010/main">
    <mc:Choice Requires="p14">
      <p:transition spd="slow" p14:dur="2500">
        <p:randomBar/>
      </p:transition>
    </mc:Choice>
    <mc:Fallback xmlns="">
      <p:transition spd="slow">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anim calcmode="lin" valueType="num">
                                      <p:cBhvr>
                                        <p:cTn id="8" dur="2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2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anim calcmode="lin" valueType="num">
                                      <p:cBhvr>
                                        <p:cTn id="13" dur="2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2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125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2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8D8D8"/>
        </a:solidFill>
        <a:effectLst/>
      </p:bgPr>
    </p:bg>
    <p:spTree>
      <p:nvGrpSpPr>
        <p:cNvPr id="1" name=""/>
        <p:cNvGrpSpPr/>
        <p:nvPr/>
      </p:nvGrpSpPr>
      <p:grpSpPr>
        <a:xfrm>
          <a:off x="0" y="0"/>
          <a:ext cx="0" cy="0"/>
          <a:chOff x="0" y="0"/>
          <a:chExt cx="0" cy="0"/>
        </a:xfrm>
      </p:grpSpPr>
      <p:grpSp>
        <p:nvGrpSpPr>
          <p:cNvPr id="2" name="Group 2"/>
          <p:cNvGrpSpPr/>
          <p:nvPr/>
        </p:nvGrpSpPr>
        <p:grpSpPr>
          <a:xfrm>
            <a:off x="-76201" y="0"/>
            <a:ext cx="5324887" cy="10287000"/>
            <a:chOff x="0" y="0"/>
            <a:chExt cx="1543184" cy="2709333"/>
          </a:xfrm>
        </p:grpSpPr>
        <p:sp>
          <p:nvSpPr>
            <p:cNvPr id="3" name="Freeform 3"/>
            <p:cNvSpPr/>
            <p:nvPr/>
          </p:nvSpPr>
          <p:spPr>
            <a:xfrm>
              <a:off x="0" y="0"/>
              <a:ext cx="1543184" cy="2709333"/>
            </a:xfrm>
            <a:custGeom>
              <a:avLst/>
              <a:gdLst/>
              <a:ahLst/>
              <a:cxnLst/>
              <a:rect l="l" t="t" r="r" b="b"/>
              <a:pathLst>
                <a:path w="1543184" h="2709333">
                  <a:moveTo>
                    <a:pt x="0" y="0"/>
                  </a:moveTo>
                  <a:lnTo>
                    <a:pt x="1543184" y="0"/>
                  </a:lnTo>
                  <a:lnTo>
                    <a:pt x="1543184" y="2709333"/>
                  </a:lnTo>
                  <a:lnTo>
                    <a:pt x="0" y="2709333"/>
                  </a:lnTo>
                  <a:close/>
                </a:path>
              </a:pathLst>
            </a:custGeom>
            <a:solidFill>
              <a:srgbClr val="191919"/>
            </a:solidFill>
          </p:spPr>
        </p:sp>
        <p:sp>
          <p:nvSpPr>
            <p:cNvPr id="4" name="TextBox 4"/>
            <p:cNvSpPr txBox="1"/>
            <p:nvPr/>
          </p:nvSpPr>
          <p:spPr>
            <a:xfrm>
              <a:off x="0" y="-57150"/>
              <a:ext cx="1543184" cy="2766483"/>
            </a:xfrm>
            <a:prstGeom prst="rect">
              <a:avLst/>
            </a:prstGeom>
          </p:spPr>
          <p:txBody>
            <a:bodyPr lIns="50800" tIns="50800" rIns="50800" bIns="50800" rtlCol="0" anchor="ctr"/>
            <a:lstStyle/>
            <a:p>
              <a:pPr algn="ctr">
                <a:lnSpc>
                  <a:spcPts val="3109"/>
                </a:lnSpc>
              </a:pPr>
              <a:endParaRPr/>
            </a:p>
          </p:txBody>
        </p:sp>
      </p:grpSp>
      <p:grpSp>
        <p:nvGrpSpPr>
          <p:cNvPr id="5" name="Group 5"/>
          <p:cNvGrpSpPr/>
          <p:nvPr/>
        </p:nvGrpSpPr>
        <p:grpSpPr>
          <a:xfrm>
            <a:off x="22694" y="0"/>
            <a:ext cx="5163619" cy="10287000"/>
            <a:chOff x="0" y="0"/>
            <a:chExt cx="6884825" cy="13716000"/>
          </a:xfrm>
        </p:grpSpPr>
        <p:pic>
          <p:nvPicPr>
            <p:cNvPr id="6" name="Picture 6"/>
            <p:cNvPicPr>
              <a:picLocks noChangeAspect="1"/>
            </p:cNvPicPr>
            <p:nvPr/>
          </p:nvPicPr>
          <p:blipFill>
            <a:blip r:embed="rId2"/>
            <a:srcRect l="24902" r="24902"/>
            <a:stretch>
              <a:fillRect/>
            </a:stretch>
          </p:blipFill>
          <p:spPr>
            <a:xfrm>
              <a:off x="0" y="0"/>
              <a:ext cx="6884825" cy="13716000"/>
            </a:xfrm>
            <a:prstGeom prst="rect">
              <a:avLst/>
            </a:prstGeom>
          </p:spPr>
        </p:pic>
      </p:grpSp>
      <p:sp>
        <p:nvSpPr>
          <p:cNvPr id="7" name="TextBox 7"/>
          <p:cNvSpPr txBox="1"/>
          <p:nvPr/>
        </p:nvSpPr>
        <p:spPr>
          <a:xfrm>
            <a:off x="5887256" y="2676279"/>
            <a:ext cx="11372043" cy="6490175"/>
          </a:xfrm>
          <a:prstGeom prst="rect">
            <a:avLst/>
          </a:prstGeom>
        </p:spPr>
        <p:txBody>
          <a:bodyPr lIns="0" tIns="0" rIns="0" bIns="0" rtlCol="0" anchor="t">
            <a:spAutoFit/>
          </a:bodyPr>
          <a:lstStyle/>
          <a:p>
            <a:pPr algn="l">
              <a:lnSpc>
                <a:spcPts val="3359"/>
              </a:lnSpc>
            </a:pPr>
            <a:r>
              <a:rPr lang="en-US" sz="2000" spc="27" dirty="0">
                <a:solidFill>
                  <a:srgbClr val="191919">
                    <a:alpha val="81961"/>
                  </a:srgbClr>
                </a:solidFill>
                <a:latin typeface="Copperplate Gothic Light" pitchFamily="34" charset="0"/>
                <a:ea typeface="TT Mussels"/>
                <a:cs typeface="TT Mussels"/>
                <a:sym typeface="TT Mussels"/>
              </a:rPr>
              <a:t>:The winds howling. Sound of the Distant animals making sure that the ‘Journey’ in which we are, not alone; Makes us prepared”.</a:t>
            </a:r>
          </a:p>
          <a:p>
            <a:pPr algn="l">
              <a:lnSpc>
                <a:spcPts val="3359"/>
              </a:lnSpc>
            </a:pPr>
            <a:r>
              <a:rPr lang="en-US" sz="2000" spc="27" dirty="0">
                <a:solidFill>
                  <a:srgbClr val="191919">
                    <a:alpha val="81961"/>
                  </a:srgbClr>
                </a:solidFill>
                <a:latin typeface="Copperplate Gothic Light" pitchFamily="34" charset="0"/>
                <a:ea typeface="TT Mussels"/>
                <a:cs typeface="TT Mussels"/>
                <a:sym typeface="TT Mussels"/>
              </a:rPr>
              <a:t>‘Prepared for What?’ I asked; “For what is to come; The night always brings something to look forward” as the person speaks while smiling( a little bit).</a:t>
            </a:r>
          </a:p>
          <a:p>
            <a:pPr algn="l">
              <a:lnSpc>
                <a:spcPts val="3359"/>
              </a:lnSpc>
            </a:pPr>
            <a:r>
              <a:rPr lang="en-US" sz="2000" spc="27" dirty="0">
                <a:solidFill>
                  <a:srgbClr val="191919">
                    <a:alpha val="81961"/>
                  </a:srgbClr>
                </a:solidFill>
                <a:latin typeface="Copperplate Gothic Light" pitchFamily="34" charset="0"/>
                <a:ea typeface="TT Mussels"/>
                <a:cs typeface="TT Mussels"/>
                <a:sym typeface="TT Mussels"/>
              </a:rPr>
              <a:t>Even though these words are off riddled, I was courageous enough to travel with a fellow companion. Outside the city walls, the woods and the journey through them at night time is and always dangerous in this world, But this...... This candidate; I presume is not. Says </a:t>
            </a:r>
            <a:r>
              <a:rPr lang="en-US" sz="2000" spc="27" dirty="0" smtClean="0">
                <a:solidFill>
                  <a:srgbClr val="191919">
                    <a:alpha val="81961"/>
                  </a:srgbClr>
                </a:solidFill>
                <a:latin typeface="Copperplate Gothic Light" pitchFamily="34" charset="0"/>
                <a:ea typeface="TT Mussels"/>
                <a:cs typeface="TT Mussels"/>
                <a:sym typeface="TT Mussels"/>
              </a:rPr>
              <a:t> </a:t>
            </a:r>
            <a:r>
              <a:rPr lang="en-US" sz="2000" spc="27" dirty="0">
                <a:solidFill>
                  <a:srgbClr val="191919">
                    <a:alpha val="81961"/>
                  </a:srgbClr>
                </a:solidFill>
                <a:latin typeface="Copperplate Gothic Light" pitchFamily="34" charset="0"/>
                <a:ea typeface="TT Mussels"/>
                <a:cs typeface="TT Mussels"/>
                <a:sym typeface="TT Mussels"/>
              </a:rPr>
              <a:t>usually works at this time, probably a royal guard or a Hunter; but carries ‘2’ Swords on his back, weird, But fine by me.</a:t>
            </a:r>
          </a:p>
          <a:p>
            <a:pPr algn="l">
              <a:lnSpc>
                <a:spcPts val="3359"/>
              </a:lnSpc>
            </a:pPr>
            <a:endParaRPr lang="en-US" sz="2000" spc="27" dirty="0">
              <a:solidFill>
                <a:srgbClr val="191919">
                  <a:alpha val="81961"/>
                </a:srgbClr>
              </a:solidFill>
              <a:latin typeface="Copperplate Gothic Light" pitchFamily="34" charset="0"/>
              <a:ea typeface="TT Mussels"/>
              <a:cs typeface="TT Mussels"/>
              <a:sym typeface="TT Mussels"/>
            </a:endParaRPr>
          </a:p>
          <a:p>
            <a:pPr algn="l">
              <a:lnSpc>
                <a:spcPts val="3359"/>
              </a:lnSpc>
            </a:pPr>
            <a:r>
              <a:rPr lang="en-US" sz="2000" spc="27" dirty="0">
                <a:solidFill>
                  <a:srgbClr val="191919">
                    <a:alpha val="81961"/>
                  </a:srgbClr>
                </a:solidFill>
                <a:latin typeface="Copperplate Gothic Light" pitchFamily="34" charset="0"/>
                <a:ea typeface="TT Mussels"/>
                <a:cs typeface="TT Mussels"/>
                <a:sym typeface="TT Mussels"/>
              </a:rPr>
              <a:t>I met </a:t>
            </a:r>
            <a:r>
              <a:rPr lang="en-US" sz="2000" spc="27" dirty="0" smtClean="0">
                <a:solidFill>
                  <a:srgbClr val="191919">
                    <a:alpha val="81961"/>
                  </a:srgbClr>
                </a:solidFill>
                <a:latin typeface="Copperplate Gothic Light" pitchFamily="34" charset="0"/>
                <a:ea typeface="TT Mussels"/>
                <a:cs typeface="TT Mussels"/>
                <a:sym typeface="TT Mussels"/>
              </a:rPr>
              <a:t>this one </a:t>
            </a:r>
            <a:r>
              <a:rPr lang="en-US" sz="2000" spc="27" dirty="0">
                <a:solidFill>
                  <a:srgbClr val="191919">
                    <a:alpha val="81961"/>
                  </a:srgbClr>
                </a:solidFill>
                <a:latin typeface="Copperplate Gothic Light" pitchFamily="34" charset="0"/>
                <a:ea typeface="TT Mussels"/>
                <a:cs typeface="TT Mussels"/>
                <a:sym typeface="TT Mussels"/>
              </a:rPr>
              <a:t>in the nearby Inn; The people inside were having a competition; ‘The person who drinks 3 bottles and fights off the other wins’.</a:t>
            </a:r>
          </a:p>
          <a:p>
            <a:pPr marL="0" lvl="0" indent="0" algn="l">
              <a:lnSpc>
                <a:spcPts val="3359"/>
              </a:lnSpc>
              <a:spcBef>
                <a:spcPct val="0"/>
              </a:spcBef>
            </a:pPr>
            <a:r>
              <a:rPr lang="en-US" sz="2000" spc="27" dirty="0">
                <a:solidFill>
                  <a:srgbClr val="191919">
                    <a:alpha val="81961"/>
                  </a:srgbClr>
                </a:solidFill>
                <a:latin typeface="Copperplate Gothic Light" pitchFamily="34" charset="0"/>
                <a:ea typeface="TT Mussels"/>
                <a:cs typeface="TT Mussels"/>
                <a:sym typeface="TT Mussels"/>
              </a:rPr>
              <a:t>This one was sitting in a corner alone when I entered. I sat </a:t>
            </a:r>
            <a:r>
              <a:rPr lang="en-US" sz="2000" spc="27" dirty="0" smtClean="0">
                <a:solidFill>
                  <a:srgbClr val="191919">
                    <a:alpha val="81961"/>
                  </a:srgbClr>
                </a:solidFill>
                <a:latin typeface="Copperplate Gothic Light" pitchFamily="34" charset="0"/>
                <a:ea typeface="TT Mussels"/>
                <a:cs typeface="TT Mussels"/>
                <a:sym typeface="TT Mussels"/>
              </a:rPr>
              <a:t>In front </a:t>
            </a:r>
            <a:r>
              <a:rPr lang="en-US" sz="2000" spc="27" dirty="0">
                <a:solidFill>
                  <a:srgbClr val="191919">
                    <a:alpha val="81961"/>
                  </a:srgbClr>
                </a:solidFill>
                <a:latin typeface="Copperplate Gothic Light" pitchFamily="34" charset="0"/>
                <a:ea typeface="TT Mussels"/>
                <a:cs typeface="TT Mussels"/>
                <a:sym typeface="TT Mussels"/>
              </a:rPr>
              <a:t>of him as the others are having ‘fun’ which I cannot Understand even.  </a:t>
            </a:r>
          </a:p>
        </p:txBody>
      </p:sp>
      <p:sp>
        <p:nvSpPr>
          <p:cNvPr id="8" name="TextBox 8"/>
          <p:cNvSpPr txBox="1"/>
          <p:nvPr/>
        </p:nvSpPr>
        <p:spPr>
          <a:xfrm>
            <a:off x="5887257" y="812548"/>
            <a:ext cx="11372043" cy="1410643"/>
          </a:xfrm>
          <a:prstGeom prst="rect">
            <a:avLst/>
          </a:prstGeom>
        </p:spPr>
        <p:txBody>
          <a:bodyPr lIns="0" tIns="0" rIns="0" bIns="0" rtlCol="0" anchor="t">
            <a:spAutoFit/>
          </a:bodyPr>
          <a:lstStyle/>
          <a:p>
            <a:pPr marL="0" lvl="0" indent="0" algn="l">
              <a:lnSpc>
                <a:spcPts val="11040"/>
              </a:lnSpc>
              <a:spcBef>
                <a:spcPct val="0"/>
              </a:spcBef>
            </a:pPr>
            <a:r>
              <a:rPr lang="en-US" sz="7200" spc="-252" dirty="0">
                <a:solidFill>
                  <a:srgbClr val="D40C0C"/>
                </a:solidFill>
                <a:latin typeface="Book Antiqua" pitchFamily="18" charset="0"/>
                <a:ea typeface="AC Compacta"/>
                <a:cs typeface="AC Compacta"/>
                <a:sym typeface="AC Compacta"/>
              </a:rPr>
              <a:t>A START OF SOMETHING.</a:t>
            </a:r>
            <a:endParaRPr lang="en-US" sz="12000" spc="-252" dirty="0">
              <a:solidFill>
                <a:srgbClr val="D40C0C"/>
              </a:solidFill>
              <a:latin typeface="Book Antiqua" pitchFamily="18" charset="0"/>
              <a:ea typeface="AC Compacta"/>
              <a:cs typeface="AC Compacta"/>
              <a:sym typeface="AC Compacta"/>
            </a:endParaRPr>
          </a:p>
        </p:txBody>
      </p:sp>
    </p:spTree>
  </p:cSld>
  <p:clrMapOvr>
    <a:masterClrMapping/>
  </p:clrMapOvr>
  <mc:AlternateContent xmlns:mc="http://schemas.openxmlformats.org/markup-compatibility/2006" xmlns:p14="http://schemas.microsoft.com/office/powerpoint/2010/main">
    <mc:Choice Requires="p14">
      <p:transition spd="slow" p14:dur="3000">
        <p:wheel spokes="1"/>
      </p:transition>
    </mc:Choice>
    <mc:Fallback xmlns="">
      <p:transition spd="slow">
        <p:wheel spokes="1"/>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circle(in)">
                                      <p:cBhvr>
                                        <p:cTn id="7" dur="2250"/>
                                        <p:tgtEl>
                                          <p:spTgt spid="8">
                                            <p:txEl>
                                              <p:pRg st="0" end="0"/>
                                            </p:txEl>
                                          </p:spTgt>
                                        </p:tgtEl>
                                      </p:cBhvr>
                                    </p:animEffect>
                                  </p:childTnLst>
                                </p:cTn>
                              </p:par>
                              <p:par>
                                <p:cTn id="8" presetID="22" presetClass="entr" presetSubtype="1" fill="hold" nodeType="withEffect">
                                  <p:stCondLst>
                                    <p:cond delay="3000"/>
                                  </p:stCondLst>
                                  <p:childTnLst>
                                    <p:set>
                                      <p:cBhvr>
                                        <p:cTn id="9" dur="1" fill="hold">
                                          <p:stCondLst>
                                            <p:cond delay="0"/>
                                          </p:stCondLst>
                                        </p:cTn>
                                        <p:tgtEl>
                                          <p:spTgt spid="7">
                                            <p:txEl>
                                              <p:pRg st="0" end="0"/>
                                            </p:txEl>
                                          </p:spTgt>
                                        </p:tgtEl>
                                        <p:attrNameLst>
                                          <p:attrName>style.visibility</p:attrName>
                                        </p:attrNameLst>
                                      </p:cBhvr>
                                      <p:to>
                                        <p:strVal val="visible"/>
                                      </p:to>
                                    </p:set>
                                    <p:animEffect transition="in" filter="wipe(up)">
                                      <p:cBhvr>
                                        <p:cTn id="10" dur="2500"/>
                                        <p:tgtEl>
                                          <p:spTgt spid="7">
                                            <p:txEl>
                                              <p:pRg st="0" end="0"/>
                                            </p:txEl>
                                          </p:spTgt>
                                        </p:tgtEl>
                                      </p:cBhvr>
                                    </p:animEffect>
                                  </p:childTnLst>
                                </p:cTn>
                              </p:par>
                              <p:par>
                                <p:cTn id="11" presetID="22" presetClass="entr" presetSubtype="1" fill="hold" nodeType="withEffect">
                                  <p:stCondLst>
                                    <p:cond delay="3000"/>
                                  </p:stCondLst>
                                  <p:childTnLst>
                                    <p:set>
                                      <p:cBhvr>
                                        <p:cTn id="12" dur="1" fill="hold">
                                          <p:stCondLst>
                                            <p:cond delay="0"/>
                                          </p:stCondLst>
                                        </p:cTn>
                                        <p:tgtEl>
                                          <p:spTgt spid="7">
                                            <p:txEl>
                                              <p:pRg st="1" end="1"/>
                                            </p:txEl>
                                          </p:spTgt>
                                        </p:tgtEl>
                                        <p:attrNameLst>
                                          <p:attrName>style.visibility</p:attrName>
                                        </p:attrNameLst>
                                      </p:cBhvr>
                                      <p:to>
                                        <p:strVal val="visible"/>
                                      </p:to>
                                    </p:set>
                                    <p:animEffect transition="in" filter="wipe(up)">
                                      <p:cBhvr>
                                        <p:cTn id="13" dur="2500"/>
                                        <p:tgtEl>
                                          <p:spTgt spid="7">
                                            <p:txEl>
                                              <p:pRg st="1" end="1"/>
                                            </p:txEl>
                                          </p:spTgt>
                                        </p:tgtEl>
                                      </p:cBhvr>
                                    </p:animEffect>
                                  </p:childTnLst>
                                </p:cTn>
                              </p:par>
                              <p:par>
                                <p:cTn id="14" presetID="22" presetClass="entr" presetSubtype="1" fill="hold" nodeType="withEffect">
                                  <p:stCondLst>
                                    <p:cond delay="3000"/>
                                  </p:stCondLst>
                                  <p:childTnLst>
                                    <p:set>
                                      <p:cBhvr>
                                        <p:cTn id="15" dur="1" fill="hold">
                                          <p:stCondLst>
                                            <p:cond delay="0"/>
                                          </p:stCondLst>
                                        </p:cTn>
                                        <p:tgtEl>
                                          <p:spTgt spid="7">
                                            <p:txEl>
                                              <p:pRg st="2" end="2"/>
                                            </p:txEl>
                                          </p:spTgt>
                                        </p:tgtEl>
                                        <p:attrNameLst>
                                          <p:attrName>style.visibility</p:attrName>
                                        </p:attrNameLst>
                                      </p:cBhvr>
                                      <p:to>
                                        <p:strVal val="visible"/>
                                      </p:to>
                                    </p:set>
                                    <p:animEffect transition="in" filter="wipe(up)">
                                      <p:cBhvr>
                                        <p:cTn id="16" dur="2500"/>
                                        <p:tgtEl>
                                          <p:spTgt spid="7">
                                            <p:txEl>
                                              <p:pRg st="2" end="2"/>
                                            </p:txEl>
                                          </p:spTgt>
                                        </p:tgtEl>
                                      </p:cBhvr>
                                    </p:animEffect>
                                  </p:childTnLst>
                                </p:cTn>
                              </p:par>
                              <p:par>
                                <p:cTn id="17" presetID="42" presetClass="entr" presetSubtype="0" fill="hold" nodeType="withEffect">
                                  <p:stCondLst>
                                    <p:cond delay="45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2250"/>
                                        <p:tgtEl>
                                          <p:spTgt spid="5"/>
                                        </p:tgtEl>
                                      </p:cBhvr>
                                    </p:animEffect>
                                    <p:anim calcmode="lin" valueType="num">
                                      <p:cBhvr>
                                        <p:cTn id="20" dur="2250" fill="hold"/>
                                        <p:tgtEl>
                                          <p:spTgt spid="5"/>
                                        </p:tgtEl>
                                        <p:attrNameLst>
                                          <p:attrName>ppt_x</p:attrName>
                                        </p:attrNameLst>
                                      </p:cBhvr>
                                      <p:tavLst>
                                        <p:tav tm="0">
                                          <p:val>
                                            <p:strVal val="#ppt_x"/>
                                          </p:val>
                                        </p:tav>
                                        <p:tav tm="100000">
                                          <p:val>
                                            <p:strVal val="#ppt_x"/>
                                          </p:val>
                                        </p:tav>
                                      </p:tavLst>
                                    </p:anim>
                                    <p:anim calcmode="lin" valueType="num">
                                      <p:cBhvr>
                                        <p:cTn id="21" dur="2250" fill="hold"/>
                                        <p:tgtEl>
                                          <p:spTgt spid="5"/>
                                        </p:tgtEl>
                                        <p:attrNameLst>
                                          <p:attrName>ppt_y</p:attrName>
                                        </p:attrNameLst>
                                      </p:cBhvr>
                                      <p:tavLst>
                                        <p:tav tm="0">
                                          <p:val>
                                            <p:strVal val="#ppt_y+.1"/>
                                          </p:val>
                                        </p:tav>
                                        <p:tav tm="100000">
                                          <p:val>
                                            <p:strVal val="#ppt_y"/>
                                          </p:val>
                                        </p:tav>
                                      </p:tavLst>
                                    </p:anim>
                                  </p:childTnLst>
                                </p:cTn>
                              </p:par>
                              <p:par>
                                <p:cTn id="22" presetID="22" presetClass="entr" presetSubtype="4" fill="hold" nodeType="withEffect">
                                  <p:stCondLst>
                                    <p:cond delay="6750"/>
                                  </p:stCondLst>
                                  <p:childTnLst>
                                    <p:set>
                                      <p:cBhvr>
                                        <p:cTn id="23" dur="1" fill="hold">
                                          <p:stCondLst>
                                            <p:cond delay="0"/>
                                          </p:stCondLst>
                                        </p:cTn>
                                        <p:tgtEl>
                                          <p:spTgt spid="7">
                                            <p:txEl>
                                              <p:pRg st="4" end="4"/>
                                            </p:txEl>
                                          </p:spTgt>
                                        </p:tgtEl>
                                        <p:attrNameLst>
                                          <p:attrName>style.visibility</p:attrName>
                                        </p:attrNameLst>
                                      </p:cBhvr>
                                      <p:to>
                                        <p:strVal val="visible"/>
                                      </p:to>
                                    </p:set>
                                    <p:animEffect transition="in" filter="wipe(down)">
                                      <p:cBhvr>
                                        <p:cTn id="24" dur="2500"/>
                                        <p:tgtEl>
                                          <p:spTgt spid="7">
                                            <p:txEl>
                                              <p:pRg st="4" end="4"/>
                                            </p:txEl>
                                          </p:spTgt>
                                        </p:tgtEl>
                                      </p:cBhvr>
                                    </p:animEffect>
                                  </p:childTnLst>
                                </p:cTn>
                              </p:par>
                              <p:par>
                                <p:cTn id="25" presetID="22" presetClass="entr" presetSubtype="4" fill="hold" nodeType="withEffect">
                                  <p:stCondLst>
                                    <p:cond delay="6750"/>
                                  </p:stCondLst>
                                  <p:childTnLst>
                                    <p:set>
                                      <p:cBhvr>
                                        <p:cTn id="26" dur="1" fill="hold">
                                          <p:stCondLst>
                                            <p:cond delay="0"/>
                                          </p:stCondLst>
                                        </p:cTn>
                                        <p:tgtEl>
                                          <p:spTgt spid="7">
                                            <p:txEl>
                                              <p:pRg st="5" end="5"/>
                                            </p:txEl>
                                          </p:spTgt>
                                        </p:tgtEl>
                                        <p:attrNameLst>
                                          <p:attrName>style.visibility</p:attrName>
                                        </p:attrNameLst>
                                      </p:cBhvr>
                                      <p:to>
                                        <p:strVal val="visible"/>
                                      </p:to>
                                    </p:set>
                                    <p:animEffect transition="in" filter="wipe(down)">
                                      <p:cBhvr>
                                        <p:cTn id="27" dur="2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TextBox 2"/>
          <p:cNvSpPr txBox="1"/>
          <p:nvPr/>
        </p:nvSpPr>
        <p:spPr>
          <a:xfrm>
            <a:off x="1028700" y="841188"/>
            <a:ext cx="16503001" cy="8149860"/>
          </a:xfrm>
          <a:prstGeom prst="rect">
            <a:avLst/>
          </a:prstGeom>
        </p:spPr>
        <p:txBody>
          <a:bodyPr lIns="0" tIns="0" rIns="0" bIns="0" rtlCol="0" anchor="t">
            <a:spAutoFit/>
          </a:bodyPr>
          <a:lstStyle/>
          <a:p>
            <a:pPr algn="l">
              <a:lnSpc>
                <a:spcPts val="4048"/>
              </a:lnSpc>
            </a:pPr>
            <a:r>
              <a:rPr lang="en-US" sz="2400" dirty="0">
                <a:solidFill>
                  <a:srgbClr val="FFFFFF"/>
                </a:solidFill>
                <a:latin typeface="Copperplate Gothic Light" pitchFamily="34" charset="0"/>
                <a:ea typeface="TT Mussels"/>
                <a:cs typeface="TT Mussels"/>
                <a:sym typeface="TT Mussels"/>
              </a:rPr>
              <a:t>This one was silent for  most of the time; So I started by saying, ‘Greetings, I am a renounced writer of </a:t>
            </a:r>
            <a:r>
              <a:rPr lang="en-US" sz="2400" dirty="0" err="1">
                <a:solidFill>
                  <a:srgbClr val="FFFFFF"/>
                </a:solidFill>
                <a:latin typeface="Copperplate Gothic Light" pitchFamily="34" charset="0"/>
                <a:ea typeface="TT Mussels"/>
                <a:cs typeface="TT Mussels"/>
                <a:sym typeface="TT Mussels"/>
              </a:rPr>
              <a:t>Novigrad</a:t>
            </a:r>
            <a:r>
              <a:rPr lang="en-US" sz="2400" dirty="0">
                <a:solidFill>
                  <a:srgbClr val="FFFFFF"/>
                </a:solidFill>
                <a:latin typeface="Copperplate Gothic Light" pitchFamily="34" charset="0"/>
                <a:ea typeface="TT Mussels"/>
                <a:cs typeface="TT Mussels"/>
                <a:sym typeface="TT Mussels"/>
              </a:rPr>
              <a:t>, One sent by our Righteous   King of </a:t>
            </a:r>
            <a:r>
              <a:rPr lang="en-US" sz="2400" dirty="0" err="1">
                <a:solidFill>
                  <a:srgbClr val="FFFFFF"/>
                </a:solidFill>
                <a:latin typeface="Copperplate Gothic Light" pitchFamily="34" charset="0"/>
                <a:ea typeface="TT Mussels"/>
                <a:cs typeface="TT Mussels"/>
                <a:sym typeface="TT Mussels"/>
              </a:rPr>
              <a:t>Nilfgaard</a:t>
            </a:r>
            <a:r>
              <a:rPr lang="en-US" sz="2400" dirty="0">
                <a:solidFill>
                  <a:srgbClr val="FFFFFF"/>
                </a:solidFill>
                <a:latin typeface="Copperplate Gothic Light" pitchFamily="34" charset="0"/>
                <a:ea typeface="TT Mussels"/>
                <a:cs typeface="TT Mussels"/>
                <a:sym typeface="TT Mussels"/>
              </a:rPr>
              <a:t> Himself to know about his majesties people and their wonderful lives under </a:t>
            </a:r>
            <a:r>
              <a:rPr lang="en-US" sz="2400" dirty="0" smtClean="0">
                <a:solidFill>
                  <a:srgbClr val="FFFFFF"/>
                </a:solidFill>
                <a:latin typeface="Copperplate Gothic Light" pitchFamily="34" charset="0"/>
                <a:ea typeface="TT Mussels"/>
                <a:cs typeface="TT Mussels"/>
                <a:sym typeface="TT Mussels"/>
              </a:rPr>
              <a:t>‘their’ </a:t>
            </a:r>
            <a:r>
              <a:rPr lang="en-US" sz="2400" dirty="0">
                <a:solidFill>
                  <a:srgbClr val="FFFFFF"/>
                </a:solidFill>
                <a:latin typeface="Copperplate Gothic Light" pitchFamily="34" charset="0"/>
                <a:ea typeface="TT Mussels"/>
                <a:cs typeface="TT Mussels"/>
                <a:sym typeface="TT Mussels"/>
              </a:rPr>
              <a:t>glorious rule.’ </a:t>
            </a:r>
          </a:p>
          <a:p>
            <a:pPr algn="l">
              <a:lnSpc>
                <a:spcPts val="4048"/>
              </a:lnSpc>
            </a:pPr>
            <a:r>
              <a:rPr lang="en-US" sz="2400" dirty="0">
                <a:solidFill>
                  <a:srgbClr val="FFFFFF"/>
                </a:solidFill>
                <a:latin typeface="Copperplate Gothic Light" pitchFamily="34" charset="0"/>
                <a:ea typeface="TT Mussels"/>
                <a:cs typeface="TT Mussels"/>
                <a:sym typeface="TT Mussels"/>
              </a:rPr>
              <a:t>This person laughed a little bit and said “Good, what have you known? In your travels?”</a:t>
            </a:r>
          </a:p>
          <a:p>
            <a:pPr algn="l">
              <a:lnSpc>
                <a:spcPts val="4048"/>
              </a:lnSpc>
            </a:pPr>
            <a:r>
              <a:rPr lang="en-US" sz="2400" dirty="0">
                <a:solidFill>
                  <a:srgbClr val="FFFFFF"/>
                </a:solidFill>
                <a:latin typeface="Copperplate Gothic Light" pitchFamily="34" charset="0"/>
                <a:ea typeface="TT Mussels"/>
                <a:cs typeface="TT Mussels"/>
                <a:sym typeface="TT Mussels"/>
              </a:rPr>
              <a:t>‘A lot, the people are having their best lives under the glorious King’s eyes; Even though some of the rules are harsh, it is for their Best’ , I replied.  </a:t>
            </a:r>
          </a:p>
          <a:p>
            <a:pPr algn="l">
              <a:lnSpc>
                <a:spcPts val="4048"/>
              </a:lnSpc>
            </a:pPr>
            <a:endParaRPr lang="en-US" sz="2400" dirty="0">
              <a:solidFill>
                <a:srgbClr val="FFFFFF"/>
              </a:solidFill>
              <a:latin typeface="Copperplate Gothic Light" pitchFamily="34" charset="0"/>
              <a:ea typeface="TT Mussels"/>
              <a:cs typeface="TT Mussels"/>
              <a:sym typeface="TT Mussels"/>
            </a:endParaRPr>
          </a:p>
          <a:p>
            <a:pPr algn="l">
              <a:lnSpc>
                <a:spcPts val="4048"/>
              </a:lnSpc>
            </a:pPr>
            <a:r>
              <a:rPr lang="en-US" sz="2400" dirty="0">
                <a:solidFill>
                  <a:srgbClr val="FFFFFF"/>
                </a:solidFill>
                <a:latin typeface="Copperplate Gothic Light" pitchFamily="34" charset="0"/>
                <a:ea typeface="TT Mussels"/>
                <a:cs typeface="TT Mussels"/>
                <a:sym typeface="TT Mussels"/>
              </a:rPr>
              <a:t>The Person, Seated himself straight and told me;</a:t>
            </a:r>
          </a:p>
          <a:p>
            <a:pPr algn="l">
              <a:lnSpc>
                <a:spcPts val="4048"/>
              </a:lnSpc>
            </a:pPr>
            <a:r>
              <a:rPr lang="en-US" sz="2400" dirty="0">
                <a:solidFill>
                  <a:srgbClr val="FFFFFF"/>
                </a:solidFill>
                <a:latin typeface="Copperplate Gothic Light" pitchFamily="34" charset="0"/>
                <a:ea typeface="TT Mussels"/>
                <a:cs typeface="TT Mussels"/>
                <a:sym typeface="TT Mussels"/>
              </a:rPr>
              <a:t>“Do you know, the </a:t>
            </a:r>
            <a:r>
              <a:rPr lang="en-US" sz="2400" dirty="0" err="1">
                <a:solidFill>
                  <a:srgbClr val="FFFFFF"/>
                </a:solidFill>
                <a:latin typeface="Copperplate Gothic Light" pitchFamily="34" charset="0"/>
                <a:ea typeface="TT Mussels"/>
                <a:cs typeface="TT Mussels"/>
                <a:sym typeface="TT Mussels"/>
              </a:rPr>
              <a:t>Nilfgaardian</a:t>
            </a:r>
            <a:r>
              <a:rPr lang="en-US" sz="2400" dirty="0">
                <a:solidFill>
                  <a:srgbClr val="FFFFFF"/>
                </a:solidFill>
                <a:latin typeface="Copperplate Gothic Light" pitchFamily="34" charset="0"/>
                <a:ea typeface="TT Mussels"/>
                <a:cs typeface="TT Mussels"/>
                <a:sym typeface="TT Mussels"/>
              </a:rPr>
              <a:t> </a:t>
            </a:r>
            <a:r>
              <a:rPr lang="en-US" sz="2400" dirty="0" err="1">
                <a:solidFill>
                  <a:srgbClr val="FFFFFF"/>
                </a:solidFill>
                <a:latin typeface="Copperplate Gothic Light" pitchFamily="34" charset="0"/>
                <a:ea typeface="TT Mussels"/>
                <a:cs typeface="TT Mussels"/>
                <a:sym typeface="TT Mussels"/>
              </a:rPr>
              <a:t>soliders</a:t>
            </a:r>
            <a:r>
              <a:rPr lang="en-US" sz="2400" dirty="0">
                <a:solidFill>
                  <a:srgbClr val="FFFFFF"/>
                </a:solidFill>
                <a:latin typeface="Copperplate Gothic Light" pitchFamily="34" charset="0"/>
                <a:ea typeface="TT Mussels"/>
                <a:cs typeface="TT Mussels"/>
                <a:sym typeface="TT Mussels"/>
              </a:rPr>
              <a:t> looted the nearby villages, killed the men and raped every single women and burned their </a:t>
            </a:r>
            <a:r>
              <a:rPr lang="en-US" sz="2400" dirty="0" smtClean="0">
                <a:solidFill>
                  <a:srgbClr val="FFFFFF"/>
                </a:solidFill>
                <a:latin typeface="Copperplate Gothic Light" pitchFamily="34" charset="0"/>
                <a:ea typeface="TT Mussels"/>
                <a:cs typeface="TT Mussels"/>
                <a:sym typeface="TT Mussels"/>
              </a:rPr>
              <a:t>counter-parts </a:t>
            </a:r>
            <a:r>
              <a:rPr lang="en-US" sz="2400" dirty="0">
                <a:solidFill>
                  <a:srgbClr val="FFFFFF"/>
                </a:solidFill>
                <a:latin typeface="Copperplate Gothic Light" pitchFamily="34" charset="0"/>
                <a:ea typeface="TT Mussels"/>
                <a:cs typeface="TT Mussels"/>
                <a:sym typeface="TT Mussels"/>
              </a:rPr>
              <a:t>on pikes so that one will ever stand against them just because they thought; the </a:t>
            </a:r>
            <a:r>
              <a:rPr lang="en-US" sz="2400" dirty="0" err="1">
                <a:solidFill>
                  <a:srgbClr val="FFFFFF"/>
                </a:solidFill>
                <a:latin typeface="Copperplate Gothic Light" pitchFamily="34" charset="0"/>
                <a:ea typeface="TT Mussels"/>
                <a:cs typeface="TT Mussels"/>
                <a:sym typeface="TT Mussels"/>
              </a:rPr>
              <a:t>Nilfgaardian</a:t>
            </a:r>
            <a:r>
              <a:rPr lang="en-US" sz="2400" dirty="0">
                <a:solidFill>
                  <a:srgbClr val="FFFFFF"/>
                </a:solidFill>
                <a:latin typeface="Copperplate Gothic Light" pitchFamily="34" charset="0"/>
                <a:ea typeface="TT Mussels"/>
                <a:cs typeface="TT Mussels"/>
                <a:sym typeface="TT Mussels"/>
              </a:rPr>
              <a:t> </a:t>
            </a:r>
            <a:r>
              <a:rPr lang="en-US" sz="2400" dirty="0" err="1">
                <a:solidFill>
                  <a:srgbClr val="FFFFFF"/>
                </a:solidFill>
                <a:latin typeface="Copperplate Gothic Light" pitchFamily="34" charset="0"/>
                <a:ea typeface="TT Mussels"/>
                <a:cs typeface="TT Mussels"/>
                <a:sym typeface="TT Mussels"/>
              </a:rPr>
              <a:t>soliders</a:t>
            </a:r>
            <a:r>
              <a:rPr lang="en-US" sz="2400" dirty="0">
                <a:solidFill>
                  <a:srgbClr val="FFFFFF"/>
                </a:solidFill>
                <a:latin typeface="Copperplate Gothic Light" pitchFamily="34" charset="0"/>
                <a:ea typeface="TT Mussels"/>
                <a:cs typeface="TT Mussels"/>
                <a:sym typeface="TT Mussels"/>
              </a:rPr>
              <a:t> thought that these villages were helping the ‘rebels’ or your righteous king only let’s people like you to write only about his boasted achievements?”</a:t>
            </a:r>
          </a:p>
          <a:p>
            <a:pPr algn="l">
              <a:lnSpc>
                <a:spcPts val="4048"/>
              </a:lnSpc>
            </a:pPr>
            <a:endParaRPr lang="en-US" sz="2400" dirty="0">
              <a:solidFill>
                <a:srgbClr val="FFFFFF"/>
              </a:solidFill>
              <a:latin typeface="Copperplate Gothic Light" pitchFamily="34" charset="0"/>
              <a:ea typeface="TT Mussels"/>
              <a:cs typeface="TT Mussels"/>
              <a:sym typeface="TT Mussels"/>
            </a:endParaRPr>
          </a:p>
          <a:p>
            <a:pPr algn="l">
              <a:lnSpc>
                <a:spcPts val="4048"/>
              </a:lnSpc>
              <a:spcBef>
                <a:spcPct val="0"/>
              </a:spcBef>
            </a:pPr>
            <a:r>
              <a:rPr lang="en-US" sz="2400" dirty="0">
                <a:solidFill>
                  <a:srgbClr val="FFFFFF"/>
                </a:solidFill>
                <a:latin typeface="Copperplate Gothic Light" pitchFamily="34" charset="0"/>
                <a:ea typeface="TT Mussels"/>
                <a:cs typeface="TT Mussels"/>
                <a:sym typeface="TT Mussels"/>
              </a:rPr>
              <a:t>I felt anger in his tone; But even then I stood up for my king as he was the one who took me in, raised me and helped to gain this job along with ‘good status’ in this society.  </a:t>
            </a:r>
          </a:p>
        </p:txBody>
      </p:sp>
    </p:spTree>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2500"/>
                                        <p:tgtEl>
                                          <p:spTgt spid="2">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barn(inVertical)">
                                      <p:cBhvr>
                                        <p:cTn id="10" dur="2500"/>
                                        <p:tgtEl>
                                          <p:spTgt spid="2">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barn(inVertical)">
                                      <p:cBhvr>
                                        <p:cTn id="13" dur="2500"/>
                                        <p:tgtEl>
                                          <p:spTgt spid="2">
                                            <p:txEl>
                                              <p:pRg st="2" end="2"/>
                                            </p:txEl>
                                          </p:spTgt>
                                        </p:tgtEl>
                                      </p:cBhvr>
                                    </p:animEffect>
                                  </p:childTnLst>
                                </p:cTn>
                              </p:par>
                              <p:par>
                                <p:cTn id="14" presetID="22" presetClass="entr" presetSubtype="1" fill="hold" nodeType="withEffect">
                                  <p:stCondLst>
                                    <p:cond delay="3000"/>
                                  </p:stCondLst>
                                  <p:childTnLst>
                                    <p:set>
                                      <p:cBhvr>
                                        <p:cTn id="15" dur="1" fill="hold">
                                          <p:stCondLst>
                                            <p:cond delay="0"/>
                                          </p:stCondLst>
                                        </p:cTn>
                                        <p:tgtEl>
                                          <p:spTgt spid="2">
                                            <p:txEl>
                                              <p:pRg st="4" end="4"/>
                                            </p:txEl>
                                          </p:spTgt>
                                        </p:tgtEl>
                                        <p:attrNameLst>
                                          <p:attrName>style.visibility</p:attrName>
                                        </p:attrNameLst>
                                      </p:cBhvr>
                                      <p:to>
                                        <p:strVal val="visible"/>
                                      </p:to>
                                    </p:set>
                                    <p:animEffect transition="in" filter="wipe(up)">
                                      <p:cBhvr>
                                        <p:cTn id="16" dur="2250"/>
                                        <p:tgtEl>
                                          <p:spTgt spid="2">
                                            <p:txEl>
                                              <p:pRg st="4" end="4"/>
                                            </p:txEl>
                                          </p:spTgt>
                                        </p:tgtEl>
                                      </p:cBhvr>
                                    </p:animEffect>
                                  </p:childTnLst>
                                </p:cTn>
                              </p:par>
                              <p:par>
                                <p:cTn id="17" presetID="22" presetClass="entr" presetSubtype="1" fill="hold" nodeType="withEffect">
                                  <p:stCondLst>
                                    <p:cond delay="3000"/>
                                  </p:stCondLst>
                                  <p:childTnLst>
                                    <p:set>
                                      <p:cBhvr>
                                        <p:cTn id="18" dur="1" fill="hold">
                                          <p:stCondLst>
                                            <p:cond delay="0"/>
                                          </p:stCondLst>
                                        </p:cTn>
                                        <p:tgtEl>
                                          <p:spTgt spid="2">
                                            <p:txEl>
                                              <p:pRg st="5" end="5"/>
                                            </p:txEl>
                                          </p:spTgt>
                                        </p:tgtEl>
                                        <p:attrNameLst>
                                          <p:attrName>style.visibility</p:attrName>
                                        </p:attrNameLst>
                                      </p:cBhvr>
                                      <p:to>
                                        <p:strVal val="visible"/>
                                      </p:to>
                                    </p:set>
                                    <p:animEffect transition="in" filter="wipe(up)">
                                      <p:cBhvr>
                                        <p:cTn id="19" dur="2250"/>
                                        <p:tgtEl>
                                          <p:spTgt spid="2">
                                            <p:txEl>
                                              <p:pRg st="5" end="5"/>
                                            </p:txEl>
                                          </p:spTgt>
                                        </p:tgtEl>
                                      </p:cBhvr>
                                    </p:animEffect>
                                  </p:childTnLst>
                                </p:cTn>
                              </p:par>
                              <p:par>
                                <p:cTn id="20" presetID="22" presetClass="entr" presetSubtype="1" fill="hold" nodeType="withEffect">
                                  <p:stCondLst>
                                    <p:cond delay="3000"/>
                                  </p:stCondLst>
                                  <p:childTnLst>
                                    <p:set>
                                      <p:cBhvr>
                                        <p:cTn id="21" dur="1" fill="hold">
                                          <p:stCondLst>
                                            <p:cond delay="0"/>
                                          </p:stCondLst>
                                        </p:cTn>
                                        <p:tgtEl>
                                          <p:spTgt spid="2">
                                            <p:txEl>
                                              <p:pRg st="7" end="7"/>
                                            </p:txEl>
                                          </p:spTgt>
                                        </p:tgtEl>
                                        <p:attrNameLst>
                                          <p:attrName>style.visibility</p:attrName>
                                        </p:attrNameLst>
                                      </p:cBhvr>
                                      <p:to>
                                        <p:strVal val="visible"/>
                                      </p:to>
                                    </p:set>
                                    <p:animEffect transition="in" filter="wipe(up)">
                                      <p:cBhvr>
                                        <p:cTn id="22" dur="2250"/>
                                        <p:tgtEl>
                                          <p:spTgt spid="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4729" t="-38888" r="-2133" b="-51089"/>
            </a:stretch>
          </a:blipFill>
        </p:spPr>
      </p:sp>
      <p:grpSp>
        <p:nvGrpSpPr>
          <p:cNvPr id="3" name="Group 3"/>
          <p:cNvGrpSpPr/>
          <p:nvPr/>
        </p:nvGrpSpPr>
        <p:grpSpPr>
          <a:xfrm>
            <a:off x="10541884" y="80218"/>
            <a:ext cx="7746116" cy="10206782"/>
            <a:chOff x="0" y="0"/>
            <a:chExt cx="10328154" cy="13609043"/>
          </a:xfrm>
        </p:grpSpPr>
        <p:pic>
          <p:nvPicPr>
            <p:cNvPr id="4" name="Picture 4"/>
            <p:cNvPicPr>
              <a:picLocks noChangeAspect="1"/>
            </p:cNvPicPr>
            <p:nvPr/>
          </p:nvPicPr>
          <p:blipFill>
            <a:blip r:embed="rId3"/>
            <a:srcRect l="12054" r="12054"/>
            <a:stretch>
              <a:fillRect/>
            </a:stretch>
          </p:blipFill>
          <p:spPr>
            <a:xfrm>
              <a:off x="0" y="0"/>
              <a:ext cx="10328154" cy="13609043"/>
            </a:xfrm>
            <a:prstGeom prst="rect">
              <a:avLst/>
            </a:prstGeom>
          </p:spPr>
        </p:pic>
      </p:grpSp>
      <p:sp>
        <p:nvSpPr>
          <p:cNvPr id="5" name="TextBox 5"/>
          <p:cNvSpPr txBox="1"/>
          <p:nvPr/>
        </p:nvSpPr>
        <p:spPr>
          <a:xfrm>
            <a:off x="438270" y="428279"/>
            <a:ext cx="9954162" cy="8670259"/>
          </a:xfrm>
          <a:prstGeom prst="rect">
            <a:avLst/>
          </a:prstGeom>
        </p:spPr>
        <p:txBody>
          <a:bodyPr lIns="0" tIns="0" rIns="0" bIns="0" rtlCol="0" anchor="t">
            <a:spAutoFit/>
          </a:bodyPr>
          <a:lstStyle/>
          <a:p>
            <a:pPr algn="l">
              <a:lnSpc>
                <a:spcPts val="3359"/>
              </a:lnSpc>
            </a:pPr>
            <a:r>
              <a:rPr lang="en-US" sz="2000" spc="27" dirty="0" smtClean="0">
                <a:solidFill>
                  <a:srgbClr val="FFFFFF">
                    <a:alpha val="81961"/>
                  </a:srgbClr>
                </a:solidFill>
                <a:latin typeface="Copperplate Gothic Light" pitchFamily="34" charset="0"/>
                <a:ea typeface="TT Mussels"/>
                <a:cs typeface="TT Mussels"/>
                <a:sym typeface="TT Mussels"/>
              </a:rPr>
              <a:t>‘The </a:t>
            </a:r>
            <a:r>
              <a:rPr lang="en-US" sz="2000" spc="27" dirty="0">
                <a:solidFill>
                  <a:srgbClr val="FFFFFF">
                    <a:alpha val="81961"/>
                  </a:srgbClr>
                </a:solidFill>
                <a:latin typeface="Copperplate Gothic Light" pitchFamily="34" charset="0"/>
                <a:ea typeface="TT Mussels"/>
                <a:cs typeface="TT Mussels"/>
                <a:sym typeface="TT Mussels"/>
              </a:rPr>
              <a:t>villagers may helped them, may be not; We may not know the truth But the </a:t>
            </a:r>
            <a:r>
              <a:rPr lang="en-US" sz="2000" spc="27" dirty="0" err="1">
                <a:solidFill>
                  <a:srgbClr val="FFFFFF">
                    <a:alpha val="81961"/>
                  </a:srgbClr>
                </a:solidFill>
                <a:latin typeface="Copperplate Gothic Light" pitchFamily="34" charset="0"/>
                <a:ea typeface="TT Mussels"/>
                <a:cs typeface="TT Mussels"/>
                <a:sym typeface="TT Mussels"/>
              </a:rPr>
              <a:t>Nilfgaardians</a:t>
            </a:r>
            <a:r>
              <a:rPr lang="en-US" sz="2000" spc="27" dirty="0">
                <a:solidFill>
                  <a:srgbClr val="FFFFFF">
                    <a:alpha val="81961"/>
                  </a:srgbClr>
                </a:solidFill>
                <a:latin typeface="Copperplate Gothic Light" pitchFamily="34" charset="0"/>
                <a:ea typeface="TT Mussels"/>
                <a:cs typeface="TT Mussels"/>
                <a:sym typeface="TT Mussels"/>
              </a:rPr>
              <a:t> always fight for the protection of the people and not like those mad people in </a:t>
            </a:r>
            <a:r>
              <a:rPr lang="en-US" sz="2000" spc="27" dirty="0" err="1">
                <a:solidFill>
                  <a:srgbClr val="FFFFFF">
                    <a:alpha val="81961"/>
                  </a:srgbClr>
                </a:solidFill>
                <a:latin typeface="Copperplate Gothic Light" pitchFamily="34" charset="0"/>
                <a:ea typeface="TT Mussels"/>
                <a:cs typeface="TT Mussels"/>
                <a:sym typeface="TT Mussels"/>
              </a:rPr>
              <a:t>Skellige</a:t>
            </a:r>
            <a:r>
              <a:rPr lang="en-US" sz="2000" spc="27" dirty="0">
                <a:solidFill>
                  <a:srgbClr val="FFFFFF">
                    <a:alpha val="81961"/>
                  </a:srgbClr>
                </a:solidFill>
                <a:latin typeface="Copperplate Gothic Light" pitchFamily="34" charset="0"/>
                <a:ea typeface="TT Mussels"/>
                <a:cs typeface="TT Mussels"/>
                <a:sym typeface="TT Mussels"/>
              </a:rPr>
              <a:t> or those of </a:t>
            </a:r>
            <a:r>
              <a:rPr lang="en-US" sz="2000" spc="27" dirty="0" err="1">
                <a:solidFill>
                  <a:srgbClr val="FFFFFF">
                    <a:alpha val="81961"/>
                  </a:srgbClr>
                </a:solidFill>
                <a:latin typeface="Copperplate Gothic Light" pitchFamily="34" charset="0"/>
                <a:ea typeface="TT Mussels"/>
                <a:cs typeface="TT Mussels"/>
                <a:sym typeface="TT Mussels"/>
              </a:rPr>
              <a:t>Temeria</a:t>
            </a:r>
            <a:r>
              <a:rPr lang="en-US" sz="2000" spc="27" dirty="0">
                <a:solidFill>
                  <a:srgbClr val="FFFFFF">
                    <a:alpha val="81961"/>
                  </a:srgbClr>
                </a:solidFill>
                <a:latin typeface="Copperplate Gothic Light" pitchFamily="34" charset="0"/>
                <a:ea typeface="TT Mussels"/>
                <a:cs typeface="TT Mussels"/>
                <a:sym typeface="TT Mussels"/>
              </a:rPr>
              <a:t>. So, Please do not talk about our king or our protectors the </a:t>
            </a:r>
            <a:r>
              <a:rPr lang="en-US" sz="2000" spc="27" dirty="0" err="1">
                <a:solidFill>
                  <a:srgbClr val="FFFFFF">
                    <a:alpha val="81961"/>
                  </a:srgbClr>
                </a:solidFill>
                <a:latin typeface="Copperplate Gothic Light" pitchFamily="34" charset="0"/>
                <a:ea typeface="TT Mussels"/>
                <a:cs typeface="TT Mussels"/>
                <a:sym typeface="TT Mussels"/>
              </a:rPr>
              <a:t>Nilfgaardian</a:t>
            </a:r>
            <a:r>
              <a:rPr lang="en-US" sz="2000" spc="27" dirty="0">
                <a:solidFill>
                  <a:srgbClr val="FFFFFF">
                    <a:alpha val="81961"/>
                  </a:srgbClr>
                </a:solidFill>
                <a:latin typeface="Copperplate Gothic Light" pitchFamily="34" charset="0"/>
                <a:ea typeface="TT Mussels"/>
                <a:cs typeface="TT Mussels"/>
                <a:sym typeface="TT Mussels"/>
              </a:rPr>
              <a:t> soldiers Like that</a:t>
            </a:r>
            <a:r>
              <a:rPr lang="en-US" sz="2000" spc="27" dirty="0" smtClean="0">
                <a:solidFill>
                  <a:srgbClr val="FFFFFF">
                    <a:alpha val="81961"/>
                  </a:srgbClr>
                </a:solidFill>
                <a:latin typeface="Copperplate Gothic Light" pitchFamily="34" charset="0"/>
                <a:ea typeface="TT Mussels"/>
                <a:cs typeface="TT Mussels"/>
                <a:sym typeface="TT Mussels"/>
              </a:rPr>
              <a:t>!.’</a:t>
            </a:r>
            <a:endParaRPr lang="en-US" sz="2000" spc="27" dirty="0">
              <a:solidFill>
                <a:srgbClr val="FFFFFF">
                  <a:alpha val="81961"/>
                </a:srgbClr>
              </a:solidFill>
              <a:latin typeface="Copperplate Gothic Light" pitchFamily="34" charset="0"/>
              <a:ea typeface="TT Mussels"/>
              <a:cs typeface="TT Mussels"/>
              <a:sym typeface="TT Mussels"/>
            </a:endParaRPr>
          </a:p>
          <a:p>
            <a:pPr algn="l">
              <a:lnSpc>
                <a:spcPts val="3359"/>
              </a:lnSpc>
            </a:pPr>
            <a:endParaRPr lang="en-US" sz="2000" spc="27" dirty="0">
              <a:solidFill>
                <a:srgbClr val="FFFFFF">
                  <a:alpha val="81961"/>
                </a:srgbClr>
              </a:solidFill>
              <a:latin typeface="Copperplate Gothic Light" pitchFamily="34" charset="0"/>
              <a:ea typeface="TT Mussels"/>
              <a:cs typeface="TT Mussels"/>
              <a:sym typeface="TT Mussels"/>
            </a:endParaRPr>
          </a:p>
          <a:p>
            <a:pPr algn="l">
              <a:lnSpc>
                <a:spcPts val="3359"/>
              </a:lnSpc>
            </a:pPr>
            <a:r>
              <a:rPr lang="en-US" sz="2000" spc="27" dirty="0">
                <a:solidFill>
                  <a:srgbClr val="FFFFFF">
                    <a:alpha val="81961"/>
                  </a:srgbClr>
                </a:solidFill>
                <a:latin typeface="Copperplate Gothic Light" pitchFamily="34" charset="0"/>
                <a:ea typeface="TT Mussels"/>
                <a:cs typeface="TT Mussels"/>
                <a:sym typeface="TT Mussels"/>
              </a:rPr>
              <a:t>I raised my voice which was heard by the rest in the Inn. Well, the people in the Inn were mostly of </a:t>
            </a:r>
            <a:r>
              <a:rPr lang="en-US" sz="2000" spc="27" dirty="0" err="1">
                <a:solidFill>
                  <a:srgbClr val="FFFFFF">
                    <a:alpha val="81961"/>
                  </a:srgbClr>
                </a:solidFill>
                <a:latin typeface="Copperplate Gothic Light" pitchFamily="34" charset="0"/>
                <a:ea typeface="TT Mussels"/>
                <a:cs typeface="TT Mussels"/>
                <a:sym typeface="TT Mussels"/>
              </a:rPr>
              <a:t>Redania</a:t>
            </a:r>
            <a:r>
              <a:rPr lang="en-US" sz="2000" spc="27" dirty="0">
                <a:solidFill>
                  <a:srgbClr val="FFFFFF">
                    <a:alpha val="81961"/>
                  </a:srgbClr>
                </a:solidFill>
                <a:latin typeface="Copperplate Gothic Light" pitchFamily="34" charset="0"/>
                <a:ea typeface="TT Mussels"/>
                <a:cs typeface="TT Mussels"/>
                <a:sym typeface="TT Mussels"/>
              </a:rPr>
              <a:t>, But ‘there is no anger bound to the Drunkard’ they say. their hatred towards </a:t>
            </a:r>
            <a:r>
              <a:rPr lang="en-US" sz="2000" spc="27" dirty="0" err="1">
                <a:solidFill>
                  <a:srgbClr val="FFFFFF">
                    <a:alpha val="81961"/>
                  </a:srgbClr>
                </a:solidFill>
                <a:latin typeface="Copperplate Gothic Light" pitchFamily="34" charset="0"/>
                <a:ea typeface="TT Mussels"/>
                <a:cs typeface="TT Mussels"/>
                <a:sym typeface="TT Mussels"/>
              </a:rPr>
              <a:t>Nilfgaard</a:t>
            </a:r>
            <a:r>
              <a:rPr lang="en-US" sz="2000" spc="27" dirty="0">
                <a:solidFill>
                  <a:srgbClr val="FFFFFF">
                    <a:alpha val="81961"/>
                  </a:srgbClr>
                </a:solidFill>
                <a:latin typeface="Copperplate Gothic Light" pitchFamily="34" charset="0"/>
                <a:ea typeface="TT Mussels"/>
                <a:cs typeface="TT Mussels"/>
                <a:sym typeface="TT Mussels"/>
              </a:rPr>
              <a:t> made Me their special target. As the horde was approaching; One of them said, ‘ You are </a:t>
            </a:r>
            <a:r>
              <a:rPr lang="en-US" sz="2000" spc="27" dirty="0" err="1">
                <a:solidFill>
                  <a:srgbClr val="FFFFFF">
                    <a:alpha val="81961"/>
                  </a:srgbClr>
                </a:solidFill>
                <a:latin typeface="Copperplate Gothic Light" pitchFamily="34" charset="0"/>
                <a:ea typeface="TT Mussels"/>
                <a:cs typeface="TT Mussels"/>
                <a:sym typeface="TT Mussels"/>
              </a:rPr>
              <a:t>Nilfgaardian</a:t>
            </a:r>
            <a:r>
              <a:rPr lang="en-US" sz="2000" spc="27" dirty="0">
                <a:solidFill>
                  <a:srgbClr val="FFFFFF">
                    <a:alpha val="81961"/>
                  </a:srgbClr>
                </a:solidFill>
                <a:latin typeface="Copperplate Gothic Light" pitchFamily="34" charset="0"/>
                <a:ea typeface="TT Mussels"/>
                <a:cs typeface="TT Mussels"/>
                <a:sym typeface="TT Mussels"/>
              </a:rPr>
              <a:t> Spy aren't you?, Come here to check if we are ready to knell to you King’s gracious feet you c**t!?’ The other one continued ‘ Aye; This one’s a weed, need to be plucked out fast’.</a:t>
            </a:r>
          </a:p>
          <a:p>
            <a:pPr algn="l">
              <a:lnSpc>
                <a:spcPts val="3359"/>
              </a:lnSpc>
            </a:pPr>
            <a:endParaRPr lang="en-US" sz="2000" spc="27" dirty="0">
              <a:solidFill>
                <a:srgbClr val="FFFFFF">
                  <a:alpha val="81961"/>
                </a:srgbClr>
              </a:solidFill>
              <a:latin typeface="Copperplate Gothic Light" pitchFamily="34" charset="0"/>
              <a:ea typeface="TT Mussels"/>
              <a:cs typeface="TT Mussels"/>
              <a:sym typeface="TT Mussels"/>
            </a:endParaRPr>
          </a:p>
          <a:p>
            <a:pPr algn="l">
              <a:lnSpc>
                <a:spcPts val="3359"/>
              </a:lnSpc>
            </a:pPr>
            <a:r>
              <a:rPr lang="en-US" sz="2000" spc="27" dirty="0">
                <a:solidFill>
                  <a:srgbClr val="FFFFFF">
                    <a:alpha val="81961"/>
                  </a:srgbClr>
                </a:solidFill>
                <a:latin typeface="Copperplate Gothic Light" pitchFamily="34" charset="0"/>
                <a:ea typeface="TT Mussels"/>
                <a:cs typeface="TT Mussels"/>
                <a:sym typeface="TT Mussels"/>
              </a:rPr>
              <a:t>As all of them were approaching me with one intent ‘TO Kill Me’; This person stood up, went towards them and......</a:t>
            </a:r>
          </a:p>
          <a:p>
            <a:pPr marL="0" lvl="0" indent="0" algn="l">
              <a:lnSpc>
                <a:spcPts val="3359"/>
              </a:lnSpc>
              <a:spcBef>
                <a:spcPct val="0"/>
              </a:spcBef>
            </a:pPr>
            <a:r>
              <a:rPr lang="en-US" sz="2000" spc="27" dirty="0">
                <a:solidFill>
                  <a:srgbClr val="FFFFFF">
                    <a:alpha val="81961"/>
                  </a:srgbClr>
                </a:solidFill>
                <a:latin typeface="Copperplate Gothic Light" pitchFamily="34" charset="0"/>
                <a:ea typeface="TT Mussels"/>
                <a:cs typeface="TT Mussels"/>
                <a:sym typeface="TT Mussels"/>
              </a:rPr>
              <a:t>I was stunned as what he told or given; He did something for sure, which made all the people scatter by themselves. The owner of the Inn thanked him and told me to ‘Get THE HELL OUT BEFORE YE EYES GET’S PLUCKED OUT’. </a:t>
            </a:r>
          </a:p>
        </p:txBody>
      </p:sp>
    </p:spTree>
  </p:cSld>
  <p:clrMapOvr>
    <a:masterClrMapping/>
  </p:clrMapOvr>
  <mc:AlternateContent xmlns:mc="http://schemas.openxmlformats.org/markup-compatibility/2006" xmlns:p14="http://schemas.microsoft.com/office/powerpoint/2010/main">
    <mc:Choice Requires="p14">
      <p:transition spd="slow" p14:dur="30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2000"/>
                                        <p:tgtEl>
                                          <p:spTgt spid="5">
                                            <p:txEl>
                                              <p:pRg st="0" end="0"/>
                                            </p:txEl>
                                          </p:spTgt>
                                        </p:tgtEl>
                                      </p:cBhvr>
                                    </p:animEffect>
                                  </p:childTnLst>
                                </p:cTn>
                              </p:par>
                              <p:par>
                                <p:cTn id="8" presetID="22" presetClass="entr" presetSubtype="8" fill="hold" nodeType="withEffect">
                                  <p:stCondLst>
                                    <p:cond delay="325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wipe(left)">
                                      <p:cBhvr>
                                        <p:cTn id="10" dur="2500"/>
                                        <p:tgtEl>
                                          <p:spTgt spid="5">
                                            <p:txEl>
                                              <p:pRg st="2" end="2"/>
                                            </p:txEl>
                                          </p:spTgt>
                                        </p:tgtEl>
                                      </p:cBhvr>
                                    </p:animEffect>
                                  </p:childTnLst>
                                </p:cTn>
                              </p:par>
                              <p:par>
                                <p:cTn id="11" presetID="22" presetClass="entr" presetSubtype="8" fill="hold" nodeType="withEffect">
                                  <p:stCondLst>
                                    <p:cond delay="325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wipe(left)">
                                      <p:cBhvr>
                                        <p:cTn id="13" dur="2500"/>
                                        <p:tgtEl>
                                          <p:spTgt spid="5">
                                            <p:txEl>
                                              <p:pRg st="4" end="4"/>
                                            </p:txEl>
                                          </p:spTgt>
                                        </p:tgtEl>
                                      </p:cBhvr>
                                    </p:animEffect>
                                  </p:childTnLst>
                                </p:cTn>
                              </p:par>
                              <p:par>
                                <p:cTn id="14" presetID="22" presetClass="entr" presetSubtype="8" fill="hold" nodeType="withEffect">
                                  <p:stCondLst>
                                    <p:cond delay="3250"/>
                                  </p:stCondLst>
                                  <p:childTnLst>
                                    <p:set>
                                      <p:cBhvr>
                                        <p:cTn id="15" dur="1" fill="hold">
                                          <p:stCondLst>
                                            <p:cond delay="0"/>
                                          </p:stCondLst>
                                        </p:cTn>
                                        <p:tgtEl>
                                          <p:spTgt spid="5">
                                            <p:txEl>
                                              <p:pRg st="5" end="5"/>
                                            </p:txEl>
                                          </p:spTgt>
                                        </p:tgtEl>
                                        <p:attrNameLst>
                                          <p:attrName>style.visibility</p:attrName>
                                        </p:attrNameLst>
                                      </p:cBhvr>
                                      <p:to>
                                        <p:strVal val="visible"/>
                                      </p:to>
                                    </p:set>
                                    <p:animEffect transition="in" filter="wipe(left)">
                                      <p:cBhvr>
                                        <p:cTn id="16" dur="2500"/>
                                        <p:tgtEl>
                                          <p:spTgt spid="5">
                                            <p:txEl>
                                              <p:pRg st="5" end="5"/>
                                            </p:txEl>
                                          </p:spTgt>
                                        </p:tgtEl>
                                      </p:cBhvr>
                                    </p:animEffect>
                                  </p:childTnLst>
                                </p:cTn>
                              </p:par>
                              <p:par>
                                <p:cTn id="17" presetID="21" presetClass="entr" presetSubtype="1" fill="hold" nodeType="withEffect">
                                  <p:stCondLst>
                                    <p:cond delay="2000"/>
                                  </p:stCondLst>
                                  <p:childTnLst>
                                    <p:set>
                                      <p:cBhvr>
                                        <p:cTn id="18" dur="1" fill="hold">
                                          <p:stCondLst>
                                            <p:cond delay="0"/>
                                          </p:stCondLst>
                                        </p:cTn>
                                        <p:tgtEl>
                                          <p:spTgt spid="3"/>
                                        </p:tgtEl>
                                        <p:attrNameLst>
                                          <p:attrName>style.visibility</p:attrName>
                                        </p:attrNameLst>
                                      </p:cBhvr>
                                      <p:to>
                                        <p:strVal val="visible"/>
                                      </p:to>
                                    </p:set>
                                    <p:animEffect transition="in" filter="wheel(1)">
                                      <p:cBhvr>
                                        <p:cTn id="19" dur="2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8D8D8"/>
        </a:solidFill>
        <a:effectLst/>
      </p:bgPr>
    </p:bg>
    <p:spTree>
      <p:nvGrpSpPr>
        <p:cNvPr id="1" name=""/>
        <p:cNvGrpSpPr/>
        <p:nvPr/>
      </p:nvGrpSpPr>
      <p:grpSpPr>
        <a:xfrm>
          <a:off x="0" y="0"/>
          <a:ext cx="0" cy="0"/>
          <a:chOff x="0" y="0"/>
          <a:chExt cx="0" cy="0"/>
        </a:xfrm>
      </p:grpSpPr>
      <p:grpSp>
        <p:nvGrpSpPr>
          <p:cNvPr id="2" name="Group 2"/>
          <p:cNvGrpSpPr/>
          <p:nvPr/>
        </p:nvGrpSpPr>
        <p:grpSpPr>
          <a:xfrm>
            <a:off x="11656807" y="-216065"/>
            <a:ext cx="6791855" cy="10719130"/>
            <a:chOff x="0" y="0"/>
            <a:chExt cx="9055806" cy="14292173"/>
          </a:xfrm>
        </p:grpSpPr>
        <p:pic>
          <p:nvPicPr>
            <p:cNvPr id="3" name="Picture 3"/>
            <p:cNvPicPr>
              <a:picLocks noChangeAspect="1"/>
            </p:cNvPicPr>
            <p:nvPr/>
          </p:nvPicPr>
          <p:blipFill>
            <a:blip r:embed="rId2"/>
            <a:srcRect l="18319" r="18319"/>
            <a:stretch>
              <a:fillRect/>
            </a:stretch>
          </p:blipFill>
          <p:spPr>
            <a:xfrm>
              <a:off x="0" y="0"/>
              <a:ext cx="9055806" cy="14292173"/>
            </a:xfrm>
            <a:prstGeom prst="rect">
              <a:avLst/>
            </a:prstGeom>
          </p:spPr>
        </p:pic>
      </p:grpSp>
      <p:sp>
        <p:nvSpPr>
          <p:cNvPr id="4" name="TextBox 4"/>
          <p:cNvSpPr txBox="1"/>
          <p:nvPr/>
        </p:nvSpPr>
        <p:spPr>
          <a:xfrm>
            <a:off x="324726" y="710891"/>
            <a:ext cx="9898581" cy="8664423"/>
          </a:xfrm>
          <a:prstGeom prst="rect">
            <a:avLst/>
          </a:prstGeom>
        </p:spPr>
        <p:txBody>
          <a:bodyPr lIns="0" tIns="0" rIns="0" bIns="0" rtlCol="0" anchor="t">
            <a:spAutoFit/>
          </a:bodyPr>
          <a:lstStyle/>
          <a:p>
            <a:pPr algn="l">
              <a:lnSpc>
                <a:spcPts val="3359"/>
              </a:lnSpc>
            </a:pPr>
            <a:r>
              <a:rPr lang="en-US" spc="27" dirty="0">
                <a:solidFill>
                  <a:srgbClr val="191919">
                    <a:alpha val="81961"/>
                  </a:srgbClr>
                </a:solidFill>
                <a:latin typeface="Copperplate Gothic Light" pitchFamily="34" charset="0"/>
                <a:ea typeface="TT Mussels"/>
                <a:cs typeface="TT Mussels"/>
                <a:sym typeface="TT Mussels"/>
              </a:rPr>
              <a:t>As I was leaving, this person asked me ”Where will you be going now?” I replied ‘ To </a:t>
            </a:r>
            <a:r>
              <a:rPr lang="en-US" spc="27" dirty="0" err="1">
                <a:solidFill>
                  <a:srgbClr val="191919">
                    <a:alpha val="81961"/>
                  </a:srgbClr>
                </a:solidFill>
                <a:latin typeface="Copperplate Gothic Light" pitchFamily="34" charset="0"/>
                <a:ea typeface="TT Mussels"/>
                <a:cs typeface="TT Mussels"/>
                <a:sym typeface="TT Mussels"/>
              </a:rPr>
              <a:t>Oxenfurt</a:t>
            </a:r>
            <a:r>
              <a:rPr lang="en-US" spc="27" dirty="0">
                <a:solidFill>
                  <a:srgbClr val="191919">
                    <a:alpha val="81961"/>
                  </a:srgbClr>
                </a:solidFill>
                <a:latin typeface="Copperplate Gothic Light" pitchFamily="34" charset="0"/>
                <a:ea typeface="TT Mussels"/>
                <a:cs typeface="TT Mussels"/>
                <a:sym typeface="TT Mussels"/>
              </a:rPr>
              <a:t>, I was ordered to travel from </a:t>
            </a:r>
            <a:r>
              <a:rPr lang="en-US" spc="27" dirty="0" err="1">
                <a:solidFill>
                  <a:srgbClr val="191919">
                    <a:alpha val="81961"/>
                  </a:srgbClr>
                </a:solidFill>
                <a:latin typeface="Copperplate Gothic Light" pitchFamily="34" charset="0"/>
                <a:ea typeface="TT Mussels"/>
                <a:cs typeface="TT Mussels"/>
                <a:sym typeface="TT Mussels"/>
              </a:rPr>
              <a:t>Novigrad</a:t>
            </a:r>
            <a:r>
              <a:rPr lang="en-US" spc="27" dirty="0">
                <a:solidFill>
                  <a:srgbClr val="191919">
                    <a:alpha val="81961"/>
                  </a:srgbClr>
                </a:solidFill>
                <a:latin typeface="Copperplate Gothic Light" pitchFamily="34" charset="0"/>
                <a:ea typeface="TT Mussels"/>
                <a:cs typeface="TT Mussels"/>
                <a:sym typeface="TT Mussels"/>
              </a:rPr>
              <a:t> to </a:t>
            </a:r>
            <a:r>
              <a:rPr lang="en-US" spc="27" dirty="0" err="1">
                <a:solidFill>
                  <a:srgbClr val="191919">
                    <a:alpha val="81961"/>
                  </a:srgbClr>
                </a:solidFill>
                <a:latin typeface="Copperplate Gothic Light" pitchFamily="34" charset="0"/>
                <a:ea typeface="TT Mussels"/>
                <a:cs typeface="TT Mussels"/>
                <a:sym typeface="TT Mussels"/>
              </a:rPr>
              <a:t>Oxenfurt</a:t>
            </a:r>
            <a:r>
              <a:rPr lang="en-US" spc="27" dirty="0">
                <a:solidFill>
                  <a:srgbClr val="191919">
                    <a:alpha val="81961"/>
                  </a:srgbClr>
                </a:solidFill>
                <a:latin typeface="Copperplate Gothic Light" pitchFamily="34" charset="0"/>
                <a:ea typeface="TT Mussels"/>
                <a:cs typeface="TT Mussels"/>
                <a:sym typeface="TT Mussels"/>
              </a:rPr>
              <a:t> and vice versa along with to write down the people’s behavior towards the new king and his kingdom and also the monsters and mystic places I find If I Survive;’ </a:t>
            </a:r>
          </a:p>
          <a:p>
            <a:pPr algn="l">
              <a:lnSpc>
                <a:spcPts val="3359"/>
              </a:lnSpc>
            </a:pPr>
            <a:endParaRPr lang="en-US" spc="27" dirty="0">
              <a:solidFill>
                <a:srgbClr val="191919">
                  <a:alpha val="81961"/>
                </a:srgbClr>
              </a:solidFill>
              <a:latin typeface="Copperplate Gothic Light" pitchFamily="34" charset="0"/>
              <a:ea typeface="TT Mussels"/>
              <a:cs typeface="TT Mussels"/>
              <a:sym typeface="TT Mussels"/>
            </a:endParaRPr>
          </a:p>
          <a:p>
            <a:pPr algn="l">
              <a:lnSpc>
                <a:spcPts val="3359"/>
              </a:lnSpc>
            </a:pPr>
            <a:r>
              <a:rPr lang="en-US" spc="27" dirty="0">
                <a:solidFill>
                  <a:srgbClr val="191919">
                    <a:alpha val="81961"/>
                  </a:srgbClr>
                </a:solidFill>
                <a:latin typeface="Copperplate Gothic Light" pitchFamily="34" charset="0"/>
                <a:ea typeface="TT Mussels"/>
                <a:cs typeface="TT Mussels"/>
                <a:sym typeface="TT Mussels"/>
              </a:rPr>
              <a:t>Seeing my condition being worse, equal to that of a “Respectable” woman walking alone in the streets of </a:t>
            </a:r>
            <a:r>
              <a:rPr lang="en-US" spc="27" dirty="0" err="1" smtClean="0">
                <a:solidFill>
                  <a:srgbClr val="191919">
                    <a:alpha val="81961"/>
                  </a:srgbClr>
                </a:solidFill>
                <a:latin typeface="Copperplate Gothic Light" pitchFamily="34" charset="0"/>
                <a:ea typeface="TT Mussels"/>
                <a:cs typeface="TT Mussels"/>
                <a:sym typeface="TT Mussels"/>
              </a:rPr>
              <a:t>novigrad</a:t>
            </a:r>
            <a:r>
              <a:rPr lang="en-US" spc="27" dirty="0" smtClean="0">
                <a:solidFill>
                  <a:srgbClr val="191919">
                    <a:alpha val="81961"/>
                  </a:srgbClr>
                </a:solidFill>
                <a:latin typeface="Copperplate Gothic Light" pitchFamily="34" charset="0"/>
                <a:ea typeface="TT Mussels"/>
                <a:cs typeface="TT Mussels"/>
                <a:sym typeface="TT Mussels"/>
              </a:rPr>
              <a:t> </a:t>
            </a:r>
            <a:r>
              <a:rPr lang="en-US" spc="27" dirty="0">
                <a:solidFill>
                  <a:srgbClr val="191919">
                    <a:alpha val="81961"/>
                  </a:srgbClr>
                </a:solidFill>
                <a:latin typeface="Copperplate Gothic Light" pitchFamily="34" charset="0"/>
                <a:ea typeface="TT Mussels"/>
                <a:cs typeface="TT Mussels"/>
                <a:sym typeface="TT Mussels"/>
              </a:rPr>
              <a:t>He offered his help by travelling with me to </a:t>
            </a:r>
            <a:r>
              <a:rPr lang="en-US" spc="27" dirty="0" err="1">
                <a:solidFill>
                  <a:srgbClr val="191919">
                    <a:alpha val="81961"/>
                  </a:srgbClr>
                </a:solidFill>
                <a:latin typeface="Copperplate Gothic Light" pitchFamily="34" charset="0"/>
                <a:ea typeface="TT Mussels"/>
                <a:cs typeface="TT Mussels"/>
                <a:sym typeface="TT Mussels"/>
              </a:rPr>
              <a:t>Oxenfurt</a:t>
            </a:r>
            <a:r>
              <a:rPr lang="en-US" spc="27" dirty="0">
                <a:solidFill>
                  <a:srgbClr val="191919">
                    <a:alpha val="81961"/>
                  </a:srgbClr>
                </a:solidFill>
                <a:latin typeface="Copperplate Gothic Light" pitchFamily="34" charset="0"/>
                <a:ea typeface="TT Mussels"/>
                <a:cs typeface="TT Mussels"/>
                <a:sym typeface="TT Mussels"/>
              </a:rPr>
              <a:t> but with one condition; That I should pay him after we reached the gates of </a:t>
            </a:r>
            <a:r>
              <a:rPr lang="en-US" spc="27" dirty="0" err="1">
                <a:solidFill>
                  <a:srgbClr val="191919">
                    <a:alpha val="81961"/>
                  </a:srgbClr>
                </a:solidFill>
                <a:latin typeface="Copperplate Gothic Light" pitchFamily="34" charset="0"/>
                <a:ea typeface="TT Mussels"/>
                <a:cs typeface="TT Mussels"/>
                <a:sym typeface="TT Mussels"/>
              </a:rPr>
              <a:t>Oxenfurt</a:t>
            </a:r>
            <a:r>
              <a:rPr lang="en-US" spc="27" dirty="0">
                <a:solidFill>
                  <a:srgbClr val="191919">
                    <a:alpha val="81961"/>
                  </a:srgbClr>
                </a:solidFill>
                <a:latin typeface="Copperplate Gothic Light" pitchFamily="34" charset="0"/>
                <a:ea typeface="TT Mussels"/>
                <a:cs typeface="TT Mussels"/>
                <a:sym typeface="TT Mussels"/>
              </a:rPr>
              <a:t>. As it was getting late night I had to accepted his offer as he did save me before.</a:t>
            </a:r>
          </a:p>
          <a:p>
            <a:pPr algn="l">
              <a:lnSpc>
                <a:spcPts val="3359"/>
              </a:lnSpc>
            </a:pPr>
            <a:endParaRPr lang="en-US" spc="27" dirty="0">
              <a:solidFill>
                <a:srgbClr val="191919">
                  <a:alpha val="81961"/>
                </a:srgbClr>
              </a:solidFill>
              <a:latin typeface="Copperplate Gothic Light" pitchFamily="34" charset="0"/>
              <a:ea typeface="TT Mussels"/>
              <a:cs typeface="TT Mussels"/>
              <a:sym typeface="TT Mussels"/>
            </a:endParaRPr>
          </a:p>
          <a:p>
            <a:pPr algn="l">
              <a:lnSpc>
                <a:spcPts val="3359"/>
              </a:lnSpc>
            </a:pPr>
            <a:r>
              <a:rPr lang="en-US" spc="27" dirty="0">
                <a:solidFill>
                  <a:srgbClr val="191919">
                    <a:alpha val="81961"/>
                  </a:srgbClr>
                </a:solidFill>
                <a:latin typeface="Copperplate Gothic Light" pitchFamily="34" charset="0"/>
                <a:ea typeface="TT Mussels"/>
                <a:cs typeface="TT Mussels"/>
                <a:sym typeface="TT Mussels"/>
              </a:rPr>
              <a:t>Thus, we both were travelling together, two persons who know little about each other, well mostly me who don’t know anything; But the </a:t>
            </a:r>
            <a:r>
              <a:rPr lang="en-US" spc="27" dirty="0" err="1">
                <a:solidFill>
                  <a:srgbClr val="191919">
                    <a:alpha val="81961"/>
                  </a:srgbClr>
                </a:solidFill>
                <a:latin typeface="Copperplate Gothic Light" pitchFamily="34" charset="0"/>
                <a:ea typeface="TT Mussels"/>
                <a:cs typeface="TT Mussels"/>
                <a:sym typeface="TT Mussels"/>
              </a:rPr>
              <a:t>Prescence</a:t>
            </a:r>
            <a:r>
              <a:rPr lang="en-US" spc="27" dirty="0">
                <a:solidFill>
                  <a:srgbClr val="191919">
                    <a:alpha val="81961"/>
                  </a:srgbClr>
                </a:solidFill>
                <a:latin typeface="Copperplate Gothic Light" pitchFamily="34" charset="0"/>
                <a:ea typeface="TT Mussels"/>
                <a:cs typeface="TT Mussels"/>
                <a:sym typeface="TT Mussels"/>
              </a:rPr>
              <a:t> of having another person while travelling is quite good as I for one travel alone. </a:t>
            </a:r>
          </a:p>
          <a:p>
            <a:pPr algn="l">
              <a:lnSpc>
                <a:spcPts val="3359"/>
              </a:lnSpc>
            </a:pPr>
            <a:endParaRPr lang="en-US" spc="27" dirty="0">
              <a:solidFill>
                <a:srgbClr val="191919">
                  <a:alpha val="81961"/>
                </a:srgbClr>
              </a:solidFill>
              <a:latin typeface="Copperplate Gothic Light" pitchFamily="34" charset="0"/>
              <a:ea typeface="TT Mussels"/>
              <a:cs typeface="TT Mussels"/>
              <a:sym typeface="TT Mussels"/>
            </a:endParaRPr>
          </a:p>
          <a:p>
            <a:pPr marL="0" lvl="0" indent="0" algn="l">
              <a:lnSpc>
                <a:spcPts val="3359"/>
              </a:lnSpc>
              <a:spcBef>
                <a:spcPct val="0"/>
              </a:spcBef>
            </a:pPr>
            <a:r>
              <a:rPr lang="en-US" spc="27" dirty="0">
                <a:solidFill>
                  <a:srgbClr val="191919">
                    <a:alpha val="81961"/>
                  </a:srgbClr>
                </a:solidFill>
                <a:latin typeface="Copperplate Gothic Light" pitchFamily="34" charset="0"/>
                <a:ea typeface="TT Mussels"/>
                <a:cs typeface="TT Mussels"/>
                <a:sym typeface="TT Mussels"/>
              </a:rPr>
              <a:t>After we passed the boarder pass near </a:t>
            </a:r>
            <a:r>
              <a:rPr lang="en-US" spc="27" dirty="0" err="1">
                <a:solidFill>
                  <a:srgbClr val="191919">
                    <a:alpha val="81961"/>
                  </a:srgbClr>
                </a:solidFill>
                <a:latin typeface="Copperplate Gothic Light" pitchFamily="34" charset="0"/>
                <a:ea typeface="TT Mussels"/>
                <a:cs typeface="TT Mussels"/>
                <a:sym typeface="TT Mussels"/>
              </a:rPr>
              <a:t>Ursten</a:t>
            </a:r>
            <a:r>
              <a:rPr lang="en-US" spc="27" dirty="0">
                <a:solidFill>
                  <a:srgbClr val="191919">
                    <a:alpha val="81961"/>
                  </a:srgbClr>
                </a:solidFill>
                <a:latin typeface="Copperplate Gothic Light" pitchFamily="34" charset="0"/>
                <a:ea typeface="TT Mussels"/>
                <a:cs typeface="TT Mussels"/>
                <a:sym typeface="TT Mussels"/>
              </a:rPr>
              <a:t>, He told “ Wait here, I will go and check a safe place for us to rest”   His eyes were looking for something which Confused me for a bit. </a:t>
            </a:r>
          </a:p>
        </p:txBody>
      </p:sp>
    </p:spTree>
  </p:cSld>
  <p:clrMapOvr>
    <a:masterClrMapping/>
  </p:clrMapOvr>
  <mc:AlternateContent xmlns:mc="http://schemas.openxmlformats.org/markup-compatibility/2006" xmlns:p14="http://schemas.microsoft.com/office/powerpoint/2010/main">
    <mc:Choice Requires="p14">
      <p:transition spd="slow" p14:dur="250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Horizontal)">
                                      <p:cBhvr>
                                        <p:cTn id="7" dur="2500"/>
                                        <p:tgtEl>
                                          <p:spTgt spid="4">
                                            <p:txEl>
                                              <p:pRg st="0" end="0"/>
                                            </p:txEl>
                                          </p:spTgt>
                                        </p:tgtEl>
                                      </p:cBhvr>
                                    </p:animEffect>
                                  </p:childTnLst>
                                </p:cTn>
                              </p:par>
                              <p:par>
                                <p:cTn id="8" presetID="16" presetClass="entr" presetSubtype="26"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barn(inHorizontal)">
                                      <p:cBhvr>
                                        <p:cTn id="10" dur="2500"/>
                                        <p:tgtEl>
                                          <p:spTgt spid="4">
                                            <p:txEl>
                                              <p:pRg st="2" end="2"/>
                                            </p:txEl>
                                          </p:spTgt>
                                        </p:tgtEl>
                                      </p:cBhvr>
                                    </p:animEffect>
                                  </p:childTnLst>
                                </p:cTn>
                              </p:par>
                              <p:par>
                                <p:cTn id="11" presetID="6" presetClass="entr" presetSubtype="16" fill="hold" nodeType="withEffect">
                                  <p:stCondLst>
                                    <p:cond delay="250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2750"/>
                                        <p:tgtEl>
                                          <p:spTgt spid="2"/>
                                        </p:tgtEl>
                                      </p:cBhvr>
                                    </p:animEffect>
                                  </p:childTnLst>
                                </p:cTn>
                              </p:par>
                              <p:par>
                                <p:cTn id="14" presetID="10" presetClass="entr" presetSubtype="0" fill="hold" nodeType="withEffect">
                                  <p:stCondLst>
                                    <p:cond delay="525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2500"/>
                                        <p:tgtEl>
                                          <p:spTgt spid="4">
                                            <p:txEl>
                                              <p:pRg st="4" end="4"/>
                                            </p:txEl>
                                          </p:spTgt>
                                        </p:tgtEl>
                                      </p:cBhvr>
                                    </p:animEffect>
                                  </p:childTnLst>
                                </p:cTn>
                              </p:par>
                              <p:par>
                                <p:cTn id="17" presetID="10" presetClass="entr" presetSubtype="0" fill="hold" nodeType="withEffect">
                                  <p:stCondLst>
                                    <p:cond delay="5250"/>
                                  </p:stCondLst>
                                  <p:childTnLst>
                                    <p:set>
                                      <p:cBhvr>
                                        <p:cTn id="18" dur="1" fill="hold">
                                          <p:stCondLst>
                                            <p:cond delay="0"/>
                                          </p:stCondLst>
                                        </p:cTn>
                                        <p:tgtEl>
                                          <p:spTgt spid="4">
                                            <p:txEl>
                                              <p:pRg st="6" end="6"/>
                                            </p:txEl>
                                          </p:spTgt>
                                        </p:tgtEl>
                                        <p:attrNameLst>
                                          <p:attrName>style.visibility</p:attrName>
                                        </p:attrNameLst>
                                      </p:cBhvr>
                                      <p:to>
                                        <p:strVal val="visible"/>
                                      </p:to>
                                    </p:set>
                                    <p:animEffect transition="in" filter="fade">
                                      <p:cBhvr>
                                        <p:cTn id="19" dur="2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sp>
        <p:nvSpPr>
          <p:cNvPr id="2" name="TextBox 2"/>
          <p:cNvSpPr txBox="1"/>
          <p:nvPr/>
        </p:nvSpPr>
        <p:spPr>
          <a:xfrm>
            <a:off x="1028700" y="841188"/>
            <a:ext cx="16503001" cy="8527976"/>
          </a:xfrm>
          <a:prstGeom prst="rect">
            <a:avLst/>
          </a:prstGeom>
        </p:spPr>
        <p:txBody>
          <a:bodyPr lIns="0" tIns="0" rIns="0" bIns="0" rtlCol="0" anchor="t">
            <a:spAutoFit/>
          </a:bodyPr>
          <a:lstStyle/>
          <a:p>
            <a:pPr algn="l">
              <a:lnSpc>
                <a:spcPts val="4468"/>
              </a:lnSpc>
            </a:pPr>
            <a:r>
              <a:rPr lang="en-US" sz="2400" dirty="0">
                <a:solidFill>
                  <a:srgbClr val="FFFFFF"/>
                </a:solidFill>
                <a:latin typeface="Copperplate Gothic Light" pitchFamily="34" charset="0"/>
                <a:ea typeface="TT Mussels"/>
                <a:cs typeface="TT Mussels"/>
                <a:sym typeface="TT Mussels"/>
              </a:rPr>
              <a:t>He gave me his sword for my own protection; When I asked ‘ Why, I don’t know how to use it properly?’ He replied; “When it comes to Life or Death every skill even the ones we do not know we will use so that we can survive. The bandits around are not so Friendly to the people like you”.</a:t>
            </a:r>
          </a:p>
          <a:p>
            <a:pPr algn="l">
              <a:lnSpc>
                <a:spcPts val="4468"/>
              </a:lnSpc>
            </a:pPr>
            <a:endParaRPr lang="en-US" sz="2400" dirty="0">
              <a:solidFill>
                <a:srgbClr val="FFFFFF"/>
              </a:solidFill>
              <a:latin typeface="Copperplate Gothic Light" pitchFamily="34" charset="0"/>
              <a:ea typeface="TT Mussels"/>
              <a:cs typeface="TT Mussels"/>
              <a:sym typeface="TT Mussels"/>
            </a:endParaRPr>
          </a:p>
          <a:p>
            <a:pPr algn="l">
              <a:lnSpc>
                <a:spcPts val="4468"/>
              </a:lnSpc>
            </a:pPr>
            <a:r>
              <a:rPr lang="en-US" sz="2400" dirty="0">
                <a:solidFill>
                  <a:srgbClr val="FFFFFF"/>
                </a:solidFill>
                <a:latin typeface="Copperplate Gothic Light" pitchFamily="34" charset="0"/>
                <a:ea typeface="TT Mussels"/>
                <a:cs typeface="TT Mussels"/>
                <a:sym typeface="TT Mussels"/>
              </a:rPr>
              <a:t>I questioned ‘ What are they are going to take?’ He replied “Your boots; They will kill you for your boots and probably sell them So, Be strong You will be Okay”. He said and left.</a:t>
            </a:r>
          </a:p>
          <a:p>
            <a:pPr algn="l">
              <a:lnSpc>
                <a:spcPts val="4468"/>
              </a:lnSpc>
            </a:pPr>
            <a:endParaRPr lang="en-US" sz="2400" dirty="0">
              <a:solidFill>
                <a:srgbClr val="FFFFFF"/>
              </a:solidFill>
              <a:latin typeface="Copperplate Gothic Light" pitchFamily="34" charset="0"/>
              <a:ea typeface="TT Mussels"/>
              <a:cs typeface="TT Mussels"/>
              <a:sym typeface="TT Mussels"/>
            </a:endParaRPr>
          </a:p>
          <a:p>
            <a:pPr algn="l">
              <a:lnSpc>
                <a:spcPts val="4468"/>
              </a:lnSpc>
            </a:pPr>
            <a:r>
              <a:rPr lang="en-US" sz="2400" dirty="0">
                <a:solidFill>
                  <a:srgbClr val="FFFFFF"/>
                </a:solidFill>
                <a:latin typeface="Copperplate Gothic Light" pitchFamily="34" charset="0"/>
                <a:ea typeface="TT Mussels"/>
                <a:cs typeface="TT Mussels"/>
                <a:sym typeface="TT Mussels"/>
              </a:rPr>
              <a:t>Even though we barley talked through-out the journey, He trusted me enough to give me one of his sword; I guess he likes to keep his “Luggage” safe by letting it go. The sword was easy to swing though, Good I guess.</a:t>
            </a:r>
          </a:p>
          <a:p>
            <a:pPr algn="l">
              <a:lnSpc>
                <a:spcPts val="4468"/>
              </a:lnSpc>
            </a:pPr>
            <a:endParaRPr lang="en-US" sz="2400" dirty="0">
              <a:solidFill>
                <a:srgbClr val="FFFFFF"/>
              </a:solidFill>
              <a:latin typeface="Copperplate Gothic Light" pitchFamily="34" charset="0"/>
              <a:ea typeface="TT Mussels"/>
              <a:cs typeface="TT Mussels"/>
              <a:sym typeface="TT Mussels"/>
            </a:endParaRPr>
          </a:p>
          <a:p>
            <a:pPr algn="l">
              <a:lnSpc>
                <a:spcPts val="4468"/>
              </a:lnSpc>
            </a:pPr>
            <a:r>
              <a:rPr lang="en-US" sz="2400" dirty="0">
                <a:solidFill>
                  <a:srgbClr val="FFFFFF"/>
                </a:solidFill>
                <a:latin typeface="Copperplate Gothic Light" pitchFamily="34" charset="0"/>
                <a:ea typeface="TT Mussels"/>
                <a:cs typeface="TT Mussels"/>
                <a:sym typeface="TT Mussels"/>
              </a:rPr>
              <a:t>After sometime; the winds nature changed, I was hearing weird noises, Crows shouting, animals making noises. I was afraid and this person did not arrive still. </a:t>
            </a:r>
          </a:p>
          <a:p>
            <a:pPr algn="l">
              <a:lnSpc>
                <a:spcPts val="4048"/>
              </a:lnSpc>
            </a:pPr>
            <a:endParaRPr lang="en-US" sz="3192" dirty="0">
              <a:solidFill>
                <a:srgbClr val="FFFFFF"/>
              </a:solidFill>
              <a:latin typeface="TT Mussels"/>
              <a:ea typeface="TT Mussels"/>
              <a:cs typeface="TT Mussels"/>
              <a:sym typeface="TT Mussels"/>
            </a:endParaRPr>
          </a:p>
          <a:p>
            <a:pPr algn="l">
              <a:lnSpc>
                <a:spcPts val="4048"/>
              </a:lnSpc>
              <a:spcBef>
                <a:spcPct val="0"/>
              </a:spcBef>
            </a:pPr>
            <a:endParaRPr lang="en-US" sz="3192" dirty="0">
              <a:solidFill>
                <a:srgbClr val="FFFFFF"/>
              </a:solidFill>
              <a:latin typeface="TT Mussels"/>
              <a:ea typeface="TT Mussels"/>
              <a:cs typeface="TT Mussels"/>
              <a:sym typeface="TT Mussels"/>
            </a:endParaRPr>
          </a:p>
        </p:txBody>
      </p:sp>
    </p:spTree>
  </p:cSld>
  <p:clrMapOvr>
    <a:masterClrMapping/>
  </p:clrMapOvr>
  <mc:AlternateContent xmlns:mc="http://schemas.openxmlformats.org/markup-compatibility/2006" xmlns:p14="http://schemas.microsoft.com/office/powerpoint/2010/main">
    <mc:Choice Requires="p14">
      <p:transition spd="slow" p14:dur="2500">
        <p:cover/>
      </p:transition>
    </mc:Choice>
    <mc:Fallback xmlns="">
      <p:transition spd="slow">
        <p:cov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2500"/>
                                        <p:tgtEl>
                                          <p:spTgt spid="2">
                                            <p:txEl>
                                              <p:pRg st="0" end="0"/>
                                            </p:txEl>
                                          </p:spTgt>
                                        </p:tgtEl>
                                      </p:cBhvr>
                                    </p:animEffect>
                                    <p:anim calcmode="lin" valueType="num">
                                      <p:cBhvr>
                                        <p:cTn id="8" dur="25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25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2500"/>
                                        <p:tgtEl>
                                          <p:spTgt spid="2">
                                            <p:txEl>
                                              <p:pRg st="2" end="2"/>
                                            </p:txEl>
                                          </p:spTgt>
                                        </p:tgtEl>
                                      </p:cBhvr>
                                    </p:animEffect>
                                    <p:anim calcmode="lin" valueType="num">
                                      <p:cBhvr>
                                        <p:cTn id="13" dur="25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4" dur="2500" fill="hold"/>
                                        <p:tgtEl>
                                          <p:spTgt spid="2">
                                            <p:txEl>
                                              <p:pRg st="2" end="2"/>
                                            </p:txEl>
                                          </p:spTgt>
                                        </p:tgtEl>
                                        <p:attrNameLst>
                                          <p:attrName>ppt_y</p:attrName>
                                        </p:attrNameLst>
                                      </p:cBhvr>
                                      <p:tavLst>
                                        <p:tav tm="0">
                                          <p:val>
                                            <p:strVal val="#ppt_y-.1"/>
                                          </p:val>
                                        </p:tav>
                                        <p:tav tm="100000">
                                          <p:val>
                                            <p:strVal val="#ppt_y"/>
                                          </p:val>
                                        </p:tav>
                                      </p:tavLst>
                                    </p:anim>
                                  </p:childTnLst>
                                </p:cTn>
                              </p:par>
                              <p:par>
                                <p:cTn id="15" presetID="6" presetClass="entr" presetSubtype="16" fill="hold" nodeType="withEffect">
                                  <p:stCondLst>
                                    <p:cond delay="3500"/>
                                  </p:stCondLst>
                                  <p:childTnLst>
                                    <p:set>
                                      <p:cBhvr>
                                        <p:cTn id="16" dur="1" fill="hold">
                                          <p:stCondLst>
                                            <p:cond delay="0"/>
                                          </p:stCondLst>
                                        </p:cTn>
                                        <p:tgtEl>
                                          <p:spTgt spid="2">
                                            <p:txEl>
                                              <p:pRg st="4" end="4"/>
                                            </p:txEl>
                                          </p:spTgt>
                                        </p:tgtEl>
                                        <p:attrNameLst>
                                          <p:attrName>style.visibility</p:attrName>
                                        </p:attrNameLst>
                                      </p:cBhvr>
                                      <p:to>
                                        <p:strVal val="visible"/>
                                      </p:to>
                                    </p:set>
                                    <p:animEffect transition="in" filter="circle(in)">
                                      <p:cBhvr>
                                        <p:cTn id="17" dur="2250"/>
                                        <p:tgtEl>
                                          <p:spTgt spid="2">
                                            <p:txEl>
                                              <p:pRg st="4" end="4"/>
                                            </p:txEl>
                                          </p:spTgt>
                                        </p:tgtEl>
                                      </p:cBhvr>
                                    </p:animEffect>
                                  </p:childTnLst>
                                </p:cTn>
                              </p:par>
                              <p:par>
                                <p:cTn id="18" presetID="6" presetClass="entr" presetSubtype="16" fill="hold" nodeType="withEffect">
                                  <p:stCondLst>
                                    <p:cond delay="3500"/>
                                  </p:stCondLst>
                                  <p:childTnLst>
                                    <p:set>
                                      <p:cBhvr>
                                        <p:cTn id="19" dur="1" fill="hold">
                                          <p:stCondLst>
                                            <p:cond delay="0"/>
                                          </p:stCondLst>
                                        </p:cTn>
                                        <p:tgtEl>
                                          <p:spTgt spid="2">
                                            <p:txEl>
                                              <p:pRg st="6" end="6"/>
                                            </p:txEl>
                                          </p:spTgt>
                                        </p:tgtEl>
                                        <p:attrNameLst>
                                          <p:attrName>style.visibility</p:attrName>
                                        </p:attrNameLst>
                                      </p:cBhvr>
                                      <p:to>
                                        <p:strVal val="visible"/>
                                      </p:to>
                                    </p:set>
                                    <p:animEffect transition="in" filter="circle(in)">
                                      <p:cBhvr>
                                        <p:cTn id="20" dur="225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4729" t="-38888" r="-2133" b="-51089"/>
            </a:stretch>
          </a:blipFill>
        </p:spPr>
      </p:sp>
      <p:sp>
        <p:nvSpPr>
          <p:cNvPr id="3" name="TextBox 3"/>
          <p:cNvSpPr txBox="1"/>
          <p:nvPr/>
        </p:nvSpPr>
        <p:spPr>
          <a:xfrm>
            <a:off x="438270" y="437804"/>
            <a:ext cx="9848730" cy="8967391"/>
          </a:xfrm>
          <a:prstGeom prst="rect">
            <a:avLst/>
          </a:prstGeom>
        </p:spPr>
        <p:txBody>
          <a:bodyPr wrap="square" lIns="0" tIns="0" rIns="0" bIns="0" rtlCol="0" anchor="t">
            <a:spAutoFit/>
          </a:bodyPr>
          <a:lstStyle/>
          <a:p>
            <a:pPr algn="l">
              <a:lnSpc>
                <a:spcPts val="3719"/>
              </a:lnSpc>
            </a:pPr>
            <a:r>
              <a:rPr lang="en-US" sz="2400" spc="30" dirty="0">
                <a:solidFill>
                  <a:srgbClr val="FFFFFF">
                    <a:alpha val="81961"/>
                  </a:srgbClr>
                </a:solidFill>
                <a:latin typeface="Copperplate Gothic Light" pitchFamily="34" charset="0"/>
                <a:ea typeface="TT Mussels"/>
                <a:cs typeface="TT Mussels"/>
                <a:sym typeface="TT Mussels"/>
              </a:rPr>
              <a:t>Suddenly I felt a cold air seeping through my spine, my hands, my body; I cannot move. I know that something scary/bad is behind me but I could not move to save myself. I thought my life was done</a:t>
            </a:r>
            <a:r>
              <a:rPr lang="en-US" sz="2400" spc="30" dirty="0" smtClean="0">
                <a:solidFill>
                  <a:srgbClr val="FFFFFF">
                    <a:alpha val="81961"/>
                  </a:srgbClr>
                </a:solidFill>
                <a:latin typeface="Copperplate Gothic Light" pitchFamily="34" charset="0"/>
                <a:ea typeface="TT Mussels"/>
                <a:cs typeface="TT Mussels"/>
                <a:sym typeface="TT Mussels"/>
              </a:rPr>
              <a:t>. I felt I was a cat in a Hunter’s trap for a moment.</a:t>
            </a:r>
            <a:endParaRPr lang="en-US" sz="2400" spc="30" dirty="0">
              <a:solidFill>
                <a:srgbClr val="FFFFFF">
                  <a:alpha val="81961"/>
                </a:srgbClr>
              </a:solidFill>
              <a:latin typeface="Copperplate Gothic Light" pitchFamily="34" charset="0"/>
              <a:ea typeface="TT Mussels"/>
              <a:cs typeface="TT Mussels"/>
              <a:sym typeface="TT Mussels"/>
            </a:endParaRPr>
          </a:p>
          <a:p>
            <a:pPr algn="l">
              <a:lnSpc>
                <a:spcPts val="3719"/>
              </a:lnSpc>
            </a:pPr>
            <a:endParaRPr lang="en-US" sz="2400" spc="30" dirty="0">
              <a:solidFill>
                <a:srgbClr val="FFFFFF">
                  <a:alpha val="81961"/>
                </a:srgbClr>
              </a:solidFill>
              <a:latin typeface="Copperplate Gothic Light" pitchFamily="34" charset="0"/>
              <a:ea typeface="TT Mussels"/>
              <a:cs typeface="TT Mussels"/>
              <a:sym typeface="TT Mussels"/>
            </a:endParaRPr>
          </a:p>
          <a:p>
            <a:pPr algn="l">
              <a:lnSpc>
                <a:spcPts val="3719"/>
              </a:lnSpc>
            </a:pPr>
            <a:r>
              <a:rPr lang="en-US" sz="2400" spc="30" dirty="0">
                <a:solidFill>
                  <a:srgbClr val="FFFFFF">
                    <a:alpha val="81961"/>
                  </a:srgbClr>
                </a:solidFill>
                <a:latin typeface="Copperplate Gothic Light" pitchFamily="34" charset="0"/>
                <a:ea typeface="TT Mussels"/>
                <a:cs typeface="TT Mussels"/>
                <a:sym typeface="TT Mussels"/>
              </a:rPr>
              <a:t>Then, I heard as monstrous scream, I got control over my body back and as I looked back there was nothing. The person came running towards me ”We need to go now!” His voice, He was afraid...... for me I guess.</a:t>
            </a:r>
          </a:p>
          <a:p>
            <a:pPr algn="l">
              <a:lnSpc>
                <a:spcPts val="3719"/>
              </a:lnSpc>
            </a:pPr>
            <a:endParaRPr lang="en-US" sz="2400" spc="30" dirty="0">
              <a:solidFill>
                <a:srgbClr val="FFFFFF">
                  <a:alpha val="81961"/>
                </a:srgbClr>
              </a:solidFill>
              <a:latin typeface="Copperplate Gothic Light" pitchFamily="34" charset="0"/>
              <a:ea typeface="TT Mussels"/>
              <a:cs typeface="TT Mussels"/>
              <a:sym typeface="TT Mussels"/>
            </a:endParaRPr>
          </a:p>
          <a:p>
            <a:pPr algn="l">
              <a:lnSpc>
                <a:spcPts val="3719"/>
              </a:lnSpc>
            </a:pPr>
            <a:r>
              <a:rPr lang="en-US" sz="2400" spc="30" dirty="0">
                <a:solidFill>
                  <a:srgbClr val="FFFFFF">
                    <a:alpha val="81961"/>
                  </a:srgbClr>
                </a:solidFill>
                <a:latin typeface="Copperplate Gothic Light" pitchFamily="34" charset="0"/>
                <a:ea typeface="TT Mussels"/>
                <a:cs typeface="TT Mussels"/>
                <a:sym typeface="TT Mussels"/>
              </a:rPr>
              <a:t>We ran until he stopped me as there were bunch of crows perched on the nearby trees. The cold wind hurling; There was a voice in my head telling me to ‘kill HIM’, The person snapped me out of it.</a:t>
            </a:r>
          </a:p>
          <a:p>
            <a:pPr algn="l">
              <a:lnSpc>
                <a:spcPts val="3719"/>
              </a:lnSpc>
            </a:pPr>
            <a:endParaRPr lang="en-US" sz="2400" spc="30" dirty="0">
              <a:solidFill>
                <a:srgbClr val="FFFFFF">
                  <a:alpha val="81961"/>
                </a:srgbClr>
              </a:solidFill>
              <a:latin typeface="Copperplate Gothic Light" pitchFamily="34" charset="0"/>
              <a:ea typeface="TT Mussels"/>
              <a:cs typeface="TT Mussels"/>
              <a:sym typeface="TT Mussels"/>
            </a:endParaRPr>
          </a:p>
          <a:p>
            <a:pPr marL="0" lvl="0" indent="0" algn="l">
              <a:lnSpc>
                <a:spcPts val="3719"/>
              </a:lnSpc>
              <a:spcBef>
                <a:spcPct val="0"/>
              </a:spcBef>
            </a:pPr>
            <a:r>
              <a:rPr lang="en-US" sz="2400" spc="30" dirty="0">
                <a:solidFill>
                  <a:srgbClr val="FFFFFF">
                    <a:alpha val="81961"/>
                  </a:srgbClr>
                </a:solidFill>
                <a:latin typeface="Copperplate Gothic Light" pitchFamily="34" charset="0"/>
                <a:ea typeface="TT Mussels"/>
                <a:cs typeface="TT Mussels"/>
                <a:sym typeface="TT Mussels"/>
              </a:rPr>
              <a:t>He took his sword out </a:t>
            </a:r>
            <a:r>
              <a:rPr lang="en-US" sz="2400" spc="30" dirty="0" smtClean="0">
                <a:solidFill>
                  <a:srgbClr val="FFFFFF">
                    <a:alpha val="81961"/>
                  </a:srgbClr>
                </a:solidFill>
                <a:latin typeface="Copperplate Gothic Light" pitchFamily="34" charset="0"/>
                <a:ea typeface="TT Mussels"/>
                <a:cs typeface="TT Mussels"/>
                <a:sym typeface="TT Mussels"/>
              </a:rPr>
              <a:t>and Started </a:t>
            </a:r>
            <a:r>
              <a:rPr lang="en-US" sz="2400" spc="30" dirty="0">
                <a:solidFill>
                  <a:srgbClr val="FFFFFF">
                    <a:alpha val="81961"/>
                  </a:srgbClr>
                </a:solidFill>
                <a:latin typeface="Copperplate Gothic Light" pitchFamily="34" charset="0"/>
                <a:ea typeface="TT Mussels"/>
                <a:cs typeface="TT Mussels"/>
                <a:sym typeface="TT Mussels"/>
              </a:rPr>
              <a:t>looking at all </a:t>
            </a:r>
            <a:r>
              <a:rPr lang="en-US" sz="2400" spc="30" dirty="0" smtClean="0">
                <a:solidFill>
                  <a:srgbClr val="FFFFFF">
                    <a:alpha val="81961"/>
                  </a:srgbClr>
                </a:solidFill>
                <a:latin typeface="Copperplate Gothic Light" pitchFamily="34" charset="0"/>
                <a:ea typeface="TT Mussels"/>
                <a:cs typeface="TT Mussels"/>
                <a:sym typeface="TT Mussels"/>
              </a:rPr>
              <a:t>directions </a:t>
            </a:r>
            <a:r>
              <a:rPr lang="en-US" sz="2400" spc="30" dirty="0">
                <a:solidFill>
                  <a:srgbClr val="FFFFFF">
                    <a:alpha val="81961"/>
                  </a:srgbClr>
                </a:solidFill>
                <a:latin typeface="Copperplate Gothic Light" pitchFamily="34" charset="0"/>
                <a:ea typeface="TT Mussels"/>
                <a:cs typeface="TT Mussels"/>
                <a:sym typeface="TT Mussels"/>
              </a:rPr>
              <a:t>being ready for an attack. Out of now where he was hit hard and flew away. </a:t>
            </a:r>
          </a:p>
        </p:txBody>
      </p:sp>
      <p:grpSp>
        <p:nvGrpSpPr>
          <p:cNvPr id="4" name="Group 4"/>
          <p:cNvGrpSpPr/>
          <p:nvPr/>
        </p:nvGrpSpPr>
        <p:grpSpPr>
          <a:xfrm>
            <a:off x="10668000" y="128756"/>
            <a:ext cx="7620000" cy="9739144"/>
            <a:chOff x="0" y="0"/>
            <a:chExt cx="10493707" cy="13544325"/>
          </a:xfrm>
        </p:grpSpPr>
        <p:pic>
          <p:nvPicPr>
            <p:cNvPr id="5" name="Picture 5"/>
            <p:cNvPicPr>
              <a:picLocks noChangeAspect="1"/>
            </p:cNvPicPr>
            <p:nvPr/>
          </p:nvPicPr>
          <p:blipFill>
            <a:blip r:embed="rId3"/>
            <a:srcRect l="11261" r="11261"/>
            <a:stretch>
              <a:fillRect/>
            </a:stretch>
          </p:blipFill>
          <p:spPr>
            <a:xfrm>
              <a:off x="0" y="0"/>
              <a:ext cx="10493707" cy="13544325"/>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2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275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0" dur="2750"/>
                                        <p:tgtEl>
                                          <p:spTgt spid="3">
                                            <p:txEl>
                                              <p:pRg st="2" end="2"/>
                                            </p:txEl>
                                          </p:spTgt>
                                        </p:tgtEl>
                                      </p:cBhvr>
                                    </p:animEffect>
                                  </p:childTnLst>
                                </p:cTn>
                              </p:par>
                              <p:par>
                                <p:cTn id="11" presetID="42" presetClass="entr" presetSubtype="0" fill="hold" nodeType="withEffect">
                                  <p:stCondLst>
                                    <p:cond delay="300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2500"/>
                                        <p:tgtEl>
                                          <p:spTgt spid="4"/>
                                        </p:tgtEl>
                                      </p:cBhvr>
                                    </p:animEffect>
                                    <p:anim calcmode="lin" valueType="num">
                                      <p:cBhvr>
                                        <p:cTn id="14" dur="2500" fill="hold"/>
                                        <p:tgtEl>
                                          <p:spTgt spid="4"/>
                                        </p:tgtEl>
                                        <p:attrNameLst>
                                          <p:attrName>ppt_x</p:attrName>
                                        </p:attrNameLst>
                                      </p:cBhvr>
                                      <p:tavLst>
                                        <p:tav tm="0">
                                          <p:val>
                                            <p:strVal val="#ppt_x"/>
                                          </p:val>
                                        </p:tav>
                                        <p:tav tm="100000">
                                          <p:val>
                                            <p:strVal val="#ppt_x"/>
                                          </p:val>
                                        </p:tav>
                                      </p:tavLst>
                                    </p:anim>
                                    <p:anim calcmode="lin" valueType="num">
                                      <p:cBhvr>
                                        <p:cTn id="15" dur="2500" fill="hold"/>
                                        <p:tgtEl>
                                          <p:spTgt spid="4"/>
                                        </p:tgtEl>
                                        <p:attrNameLst>
                                          <p:attrName>ppt_y</p:attrName>
                                        </p:attrNameLst>
                                      </p:cBhvr>
                                      <p:tavLst>
                                        <p:tav tm="0">
                                          <p:val>
                                            <p:strVal val="#ppt_y+.1"/>
                                          </p:val>
                                        </p:tav>
                                        <p:tav tm="100000">
                                          <p:val>
                                            <p:strVal val="#ppt_y"/>
                                          </p:val>
                                        </p:tav>
                                      </p:tavLst>
                                    </p:anim>
                                  </p:childTnLst>
                                </p:cTn>
                              </p:par>
                              <p:par>
                                <p:cTn id="16" presetID="8" presetClass="entr" presetSubtype="32" fill="hold" nodeType="withEffect">
                                  <p:stCondLst>
                                    <p:cond delay="550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amond(out)">
                                      <p:cBhvr>
                                        <p:cTn id="18" dur="2500"/>
                                        <p:tgtEl>
                                          <p:spTgt spid="3">
                                            <p:txEl>
                                              <p:pRg st="4" end="4"/>
                                            </p:txEl>
                                          </p:spTgt>
                                        </p:tgtEl>
                                      </p:cBhvr>
                                    </p:animEffect>
                                  </p:childTnLst>
                                </p:cTn>
                              </p:par>
                              <p:par>
                                <p:cTn id="19" presetID="8" presetClass="entr" presetSubtype="32" fill="hold" nodeType="withEffect">
                                  <p:stCondLst>
                                    <p:cond delay="550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diamond(out)">
                                      <p:cBhvr>
                                        <p:cTn id="21" dur="2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1752</Words>
  <Application>Microsoft Office PowerPoint</Application>
  <PresentationFormat>Custom</PresentationFormat>
  <Paragraphs>73</Paragraphs>
  <Slides>13</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13</vt:i4>
      </vt:variant>
    </vt:vector>
  </HeadingPairs>
  <TitlesOfParts>
    <vt:vector size="28" baseType="lpstr">
      <vt:lpstr>Arial</vt:lpstr>
      <vt:lpstr>Agency FB</vt:lpstr>
      <vt:lpstr>TT Mussels Bold</vt:lpstr>
      <vt:lpstr>TT Mussels</vt:lpstr>
      <vt:lpstr>Book Antiqua</vt:lpstr>
      <vt:lpstr>Algerian</vt:lpstr>
      <vt:lpstr>Imprint MT Shadow</vt:lpstr>
      <vt:lpstr>STZhongsong</vt:lpstr>
      <vt:lpstr>Tw Cen MT</vt:lpstr>
      <vt:lpstr>STLiti</vt:lpstr>
      <vt:lpstr>AC Compacta</vt:lpstr>
      <vt:lpstr>Copperplate Gothic Light</vt:lpstr>
      <vt:lpstr>Calibri</vt:lpstr>
      <vt:lpstr>Copperplate Gothic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TV &amp; Film Treatment Deck Presentation in Black and White Red Dark &amp; Serious Style</dc:title>
  <dc:creator>Jyothi</dc:creator>
  <cp:lastModifiedBy>Jyothi</cp:lastModifiedBy>
  <cp:revision>14</cp:revision>
  <dcterms:created xsi:type="dcterms:W3CDTF">2006-08-16T00:00:00Z</dcterms:created>
  <dcterms:modified xsi:type="dcterms:W3CDTF">2024-09-29T18:05:34Z</dcterms:modified>
  <dc:identifier>DAGQj6Co8zI</dc:identifier>
  <cp:contentStatus>Final</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arkAsFinal">
    <vt:bool>true</vt:bool>
  </property>
</Properties>
</file>

<file path=docProps/thumbnail.jpeg>
</file>